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3"/>
    <p:sldMasterId id="2147483665" r:id="rId4"/>
    <p:sldMasterId id="2147483684" r:id="rId5"/>
    <p:sldMasterId id="2147483703" r:id="rId6"/>
  </p:sldMasterIdLst>
  <p:notesMasterIdLst>
    <p:notesMasterId r:id="rId9"/>
  </p:notesMasterIdLst>
  <p:handoutMasterIdLst>
    <p:handoutMasterId r:id="rId49"/>
  </p:handoutMasterIdLst>
  <p:sldIdLst>
    <p:sldId id="2638" r:id="rId7"/>
    <p:sldId id="2639" r:id="rId8"/>
    <p:sldId id="2654" r:id="rId10"/>
    <p:sldId id="2643" r:id="rId11"/>
    <p:sldId id="2796" r:id="rId12"/>
    <p:sldId id="3056" r:id="rId13"/>
    <p:sldId id="2664" r:id="rId14"/>
    <p:sldId id="2661" r:id="rId15"/>
    <p:sldId id="2665" r:id="rId16"/>
    <p:sldId id="2666" r:id="rId17"/>
    <p:sldId id="2704" r:id="rId18"/>
    <p:sldId id="2683" r:id="rId19"/>
    <p:sldId id="3059" r:id="rId20"/>
    <p:sldId id="2686" r:id="rId21"/>
    <p:sldId id="2972" r:id="rId22"/>
    <p:sldId id="3060" r:id="rId23"/>
    <p:sldId id="2689" r:id="rId24"/>
    <p:sldId id="2690" r:id="rId25"/>
    <p:sldId id="3006" r:id="rId26"/>
    <p:sldId id="3009" r:id="rId27"/>
    <p:sldId id="3010" r:id="rId28"/>
    <p:sldId id="2691" r:id="rId29"/>
    <p:sldId id="2692" r:id="rId30"/>
    <p:sldId id="2694" r:id="rId31"/>
    <p:sldId id="2696" r:id="rId32"/>
    <p:sldId id="2834" r:id="rId33"/>
    <p:sldId id="2697" r:id="rId34"/>
    <p:sldId id="2700" r:id="rId35"/>
    <p:sldId id="3062" r:id="rId36"/>
    <p:sldId id="3061" r:id="rId37"/>
    <p:sldId id="2846" r:id="rId38"/>
    <p:sldId id="2701" r:id="rId39"/>
    <p:sldId id="2706" r:id="rId40"/>
    <p:sldId id="2777" r:id="rId41"/>
    <p:sldId id="2786" r:id="rId42"/>
    <p:sldId id="2787" r:id="rId43"/>
    <p:sldId id="2873" r:id="rId44"/>
    <p:sldId id="2791" r:id="rId45"/>
    <p:sldId id="3063" r:id="rId46"/>
    <p:sldId id="3057" r:id="rId47"/>
    <p:sldId id="2651" r:id="rId48"/>
  </p:sldIdLst>
  <p:sldSz cx="12192000" cy="6858000"/>
  <p:notesSz cx="6858000" cy="9144000"/>
  <p:embeddedFontLst>
    <p:embeddedFont>
      <p:font typeface="微软雅黑" panose="020B0503020204020204" pitchFamily="34" charset="-122"/>
      <p:regular r:id="rId54"/>
    </p:embeddedFont>
    <p:embeddedFont>
      <p:font typeface="黑体" panose="02010609060101010101" charset="-122"/>
      <p:regular r:id="rId55"/>
    </p:embeddedFont>
    <p:embeddedFont>
      <p:font typeface="华文新魏" panose="02010800040101010101" charset="-122"/>
      <p:regular r:id="rId56"/>
    </p:embeddedFont>
    <p:embeddedFont>
      <p:font typeface="华文琥珀" panose="02010800040101010101" charset="-122"/>
      <p:regular r:id="rId57"/>
    </p:embeddedFont>
    <p:embeddedFont>
      <p:font typeface="华文彩云" panose="02010800040101010101" charset="-122"/>
      <p:regular r:id="rId58"/>
    </p:embeddedFont>
    <p:embeddedFont>
      <p:font typeface="等线" panose="02010600030101010101" charset="-122"/>
      <p:regular r:id="rId59"/>
    </p:embeddedFont>
    <p:embeddedFont>
      <p:font typeface="Calibri" panose="020F050202020403020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华文中宋" panose="02010600040101010101" charset="-122"/>
      <p:regular r:id="rId65"/>
    </p:embeddedFont>
    <p:embeddedFont>
      <p:font typeface="等线 Light" panose="02010600030101010101" charset="-122"/>
      <p:regular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9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曲冀锟" initials="曲" lastIdx="1" clrIdx="0"/>
  <p:cmAuthor id="1" name="15383339733@163.com" initials="1" lastIdx="1" clrIdx="0"/>
  <p:cmAuthor id="2" name="作者" initials="A" lastIdx="0" clrIdx="1"/>
  <p:cmAuthor id="3" name="Windows 用户" initials="W" lastIdx="1" clrIdx="2"/>
  <p:cmAuthor id="4" name="xuhaiming" initials="x" lastIdx="4" clrIdx="3"/>
  <p:cmAuthor id="5" name="徐 海明" initials="徐" lastIdx="3" clrIdx="4"/>
  <p:cmAuthor id="6" name="ayde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02C"/>
    <a:srgbClr val="A7BD4C"/>
    <a:srgbClr val="7F9136"/>
    <a:srgbClr val="000000"/>
    <a:srgbClr val="EE7F1C"/>
    <a:srgbClr val="FFFFFF"/>
    <a:srgbClr val="E9F6DC"/>
    <a:srgbClr val="398585"/>
    <a:srgbClr val="1C4249"/>
    <a:srgbClr val="321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408" y="108"/>
      </p:cViewPr>
      <p:guideLst>
        <p:guide orient="horz" pos="1759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7" Type="http://schemas.openxmlformats.org/officeDocument/2006/relationships/tags" Target="tags/tag881.xml"/><Relationship Id="rId66" Type="http://schemas.openxmlformats.org/officeDocument/2006/relationships/font" Target="fonts/font13.fntdata"/><Relationship Id="rId65" Type="http://schemas.openxmlformats.org/officeDocument/2006/relationships/font" Target="fonts/font12.fntdata"/><Relationship Id="rId64" Type="http://schemas.openxmlformats.org/officeDocument/2006/relationships/font" Target="fonts/font11.fntdata"/><Relationship Id="rId63" Type="http://schemas.openxmlformats.org/officeDocument/2006/relationships/font" Target="fonts/font10.fntdata"/><Relationship Id="rId62" Type="http://schemas.openxmlformats.org/officeDocument/2006/relationships/font" Target="fonts/font9.fntdata"/><Relationship Id="rId61" Type="http://schemas.openxmlformats.org/officeDocument/2006/relationships/font" Target="fonts/font8.fntdata"/><Relationship Id="rId60" Type="http://schemas.openxmlformats.org/officeDocument/2006/relationships/font" Target="fonts/font7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6.fntdata"/><Relationship Id="rId58" Type="http://schemas.openxmlformats.org/officeDocument/2006/relationships/font" Target="fonts/font5.fntdata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BD81A-ACDB-4468-AC58-3E4A829818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BD81A-ACDB-4468-AC58-3E4A829818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2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3" Type="http://schemas.openxmlformats.org/officeDocument/2006/relationships/tags" Target="../tags/tag122.xml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image" Target="../media/image1.png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3" Type="http://schemas.openxmlformats.org/officeDocument/2006/relationships/tags" Target="../tags/tag222.xml"/><Relationship Id="rId22" Type="http://schemas.openxmlformats.org/officeDocument/2006/relationships/tags" Target="../tags/tag221.xml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image" Target="../media/image1.png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2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image" Target="../media/image1.png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image" Target="../media/image1.png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image" Target="../media/image2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1" Type="http://schemas.openxmlformats.org/officeDocument/2006/relationships/tags" Target="../tags/tag437.xml"/><Relationship Id="rId10" Type="http://schemas.openxmlformats.org/officeDocument/2006/relationships/tags" Target="../tags/tag436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4" Type="http://schemas.openxmlformats.org/officeDocument/2006/relationships/tags" Target="../tags/tag461.xml"/><Relationship Id="rId13" Type="http://schemas.openxmlformats.org/officeDocument/2006/relationships/tags" Target="../tags/tag460.xml"/><Relationship Id="rId12" Type="http://schemas.openxmlformats.org/officeDocument/2006/relationships/tags" Target="../tags/tag459.xml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90.xml"/><Relationship Id="rId8" Type="http://schemas.openxmlformats.org/officeDocument/2006/relationships/tags" Target="../tags/tag489.xml"/><Relationship Id="rId7" Type="http://schemas.openxmlformats.org/officeDocument/2006/relationships/tags" Target="../tags/tag488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2" Type="http://schemas.openxmlformats.org/officeDocument/2006/relationships/tags" Target="../tags/tag493.xml"/><Relationship Id="rId11" Type="http://schemas.openxmlformats.org/officeDocument/2006/relationships/tags" Target="../tags/tag492.xml"/><Relationship Id="rId10" Type="http://schemas.openxmlformats.org/officeDocument/2006/relationships/tags" Target="../tags/tag491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501.xml"/><Relationship Id="rId8" Type="http://schemas.openxmlformats.org/officeDocument/2006/relationships/tags" Target="../tags/tag500.xml"/><Relationship Id="rId7" Type="http://schemas.openxmlformats.org/officeDocument/2006/relationships/tags" Target="../tags/tag499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3" Type="http://schemas.openxmlformats.org/officeDocument/2006/relationships/tags" Target="../tags/tag524.xml"/><Relationship Id="rId22" Type="http://schemas.openxmlformats.org/officeDocument/2006/relationships/tags" Target="../tags/tag523.xml"/><Relationship Id="rId21" Type="http://schemas.openxmlformats.org/officeDocument/2006/relationships/tags" Target="../tags/tag522.xml"/><Relationship Id="rId20" Type="http://schemas.openxmlformats.org/officeDocument/2006/relationships/tags" Target="../tags/tag521.xml"/><Relationship Id="rId2" Type="http://schemas.openxmlformats.org/officeDocument/2006/relationships/image" Target="../media/image1.png"/><Relationship Id="rId19" Type="http://schemas.openxmlformats.org/officeDocument/2006/relationships/tags" Target="../tags/tag520.xml"/><Relationship Id="rId18" Type="http://schemas.openxmlformats.org/officeDocument/2006/relationships/tags" Target="../tags/tag519.xml"/><Relationship Id="rId17" Type="http://schemas.openxmlformats.org/officeDocument/2006/relationships/tags" Target="../tags/tag518.xml"/><Relationship Id="rId16" Type="http://schemas.openxmlformats.org/officeDocument/2006/relationships/tags" Target="../tags/tag517.xml"/><Relationship Id="rId15" Type="http://schemas.openxmlformats.org/officeDocument/2006/relationships/tags" Target="../tags/tag516.xml"/><Relationship Id="rId14" Type="http://schemas.openxmlformats.org/officeDocument/2006/relationships/tags" Target="../tags/tag515.xml"/><Relationship Id="rId13" Type="http://schemas.openxmlformats.org/officeDocument/2006/relationships/tags" Target="../tags/tag514.xml"/><Relationship Id="rId12" Type="http://schemas.openxmlformats.org/officeDocument/2006/relationships/tags" Target="../tags/tag513.xml"/><Relationship Id="rId11" Type="http://schemas.openxmlformats.org/officeDocument/2006/relationships/tags" Target="../tags/tag512.xml"/><Relationship Id="rId10" Type="http://schemas.openxmlformats.org/officeDocument/2006/relationships/tags" Target="../tags/tag511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2" Type="http://schemas.openxmlformats.org/officeDocument/2006/relationships/tags" Target="../tags/tag553.xml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72.xml"/><Relationship Id="rId8" Type="http://schemas.openxmlformats.org/officeDocument/2006/relationships/tags" Target="../tags/tag571.xml"/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2" Type="http://schemas.openxmlformats.org/officeDocument/2006/relationships/tags" Target="../tags/tag575.xml"/><Relationship Id="rId11" Type="http://schemas.openxmlformats.org/officeDocument/2006/relationships/tags" Target="../tags/tag574.xml"/><Relationship Id="rId10" Type="http://schemas.openxmlformats.org/officeDocument/2006/relationships/tags" Target="../tags/tag57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583.xml"/><Relationship Id="rId8" Type="http://schemas.openxmlformats.org/officeDocument/2006/relationships/tags" Target="../tags/tag582.xml"/><Relationship Id="rId7" Type="http://schemas.openxmlformats.org/officeDocument/2006/relationships/tags" Target="../tags/tag581.xml"/><Relationship Id="rId6" Type="http://schemas.openxmlformats.org/officeDocument/2006/relationships/tags" Target="../tags/tag580.xml"/><Relationship Id="rId5" Type="http://schemas.openxmlformats.org/officeDocument/2006/relationships/tags" Target="../tags/tag579.xml"/><Relationship Id="rId4" Type="http://schemas.openxmlformats.org/officeDocument/2006/relationships/tags" Target="../tags/tag578.xml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3" Type="http://schemas.openxmlformats.org/officeDocument/2006/relationships/tags" Target="../tags/tag587.xml"/><Relationship Id="rId12" Type="http://schemas.openxmlformats.org/officeDocument/2006/relationships/tags" Target="../tags/tag586.xml"/><Relationship Id="rId11" Type="http://schemas.openxmlformats.org/officeDocument/2006/relationships/tags" Target="../tags/tag585.xml"/><Relationship Id="rId10" Type="http://schemas.openxmlformats.org/officeDocument/2006/relationships/tags" Target="../tags/tag584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4" Type="http://schemas.openxmlformats.org/officeDocument/2006/relationships/tags" Target="../tags/tag590.xml"/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1" Type="http://schemas.openxmlformats.org/officeDocument/2006/relationships/tags" Target="../tags/tag597.xml"/><Relationship Id="rId10" Type="http://schemas.openxmlformats.org/officeDocument/2006/relationships/tags" Target="../tags/tag596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tIns="0" rIns="0" bIns="0"/>
          <a:lstStyle>
            <a:lvl1pPr>
              <a:defRPr sz="8000" b="0" i="0">
                <a:solidFill>
                  <a:srgbClr val="BE9000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 rot="5400000">
            <a:off x="4500245" y="-4500245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>
            <p:custDataLst>
              <p:tags r:id="rId4"/>
            </p:custDataLst>
          </p:nvPr>
        </p:nvSpPr>
        <p:spPr>
          <a:xfrm rot="5400000">
            <a:off x="4428173" y="-4428172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rot="16200000">
            <a:off x="5601653" y="267653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>
            <p:custDataLst>
              <p:tags r:id="rId6"/>
            </p:custDataLst>
          </p:nvPr>
        </p:nvSpPr>
        <p:spPr>
          <a:xfrm rot="16200000">
            <a:off x="6374765" y="1034098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4657216" y="4419601"/>
            <a:ext cx="502361" cy="502361"/>
            <a:chOff x="4581018" y="4687830"/>
            <a:chExt cx="523862" cy="523862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18"/>
            <p:cNvSpPr/>
            <p:nvPr>
              <p:custDataLst>
                <p:tags r:id="rId12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5458298" y="4419600"/>
            <a:ext cx="502361" cy="502361"/>
            <a:chOff x="5416386" y="4687824"/>
            <a:chExt cx="523862" cy="523862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19"/>
            <p:cNvSpPr/>
            <p:nvPr>
              <p:custDataLst>
                <p:tags r:id="rId15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6259381" y="4419601"/>
            <a:ext cx="502361" cy="502361"/>
            <a:chOff x="6251755" y="4687821"/>
            <a:chExt cx="523862" cy="523861"/>
          </a:xfrm>
        </p:grpSpPr>
        <p:sp>
          <p:nvSpPr>
            <p:cNvPr id="25" name="椭圆 24"/>
            <p:cNvSpPr/>
            <p:nvPr>
              <p:custDataLst>
                <p:tags r:id="rId17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椭圆 20"/>
            <p:cNvSpPr/>
            <p:nvPr>
              <p:custDataLst>
                <p:tags r:id="rId18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7060463" y="4419601"/>
            <a:ext cx="502361" cy="502361"/>
            <a:chOff x="7087123" y="4687830"/>
            <a:chExt cx="523862" cy="523862"/>
          </a:xfrm>
        </p:grpSpPr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椭圆 21"/>
            <p:cNvSpPr/>
            <p:nvPr>
              <p:custDataLst>
                <p:tags r:id="rId21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2"/>
            </p:custDataLst>
          </p:nvPr>
        </p:nvSpPr>
        <p:spPr>
          <a:xfrm>
            <a:off x="2284413" y="2276475"/>
            <a:ext cx="7926388" cy="1152525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500" spc="1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3"/>
            </p:custDataLst>
          </p:nvPr>
        </p:nvSpPr>
        <p:spPr>
          <a:xfrm>
            <a:off x="2284413" y="3543300"/>
            <a:ext cx="7926388" cy="565468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9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-3810"/>
            <a:ext cx="12192000" cy="3459267"/>
            <a:chOff x="0" y="-7620"/>
            <a:chExt cx="24384000" cy="691853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01023"/>
              <a:ext cx="24384000" cy="6809890"/>
              <a:chOff x="0" y="101023"/>
              <a:chExt cx="24384000" cy="6809890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515340" y="115835"/>
                <a:ext cx="10868660" cy="67950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0" y="101023"/>
                <a:ext cx="10868660" cy="679507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6652260" y="-7620"/>
              <a:ext cx="11079480" cy="6916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20048" y="3924300"/>
            <a:ext cx="6351906" cy="7809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20048" y="4762500"/>
            <a:ext cx="6351906" cy="10668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9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3" name="组合 32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7" name="直角三角形 36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直角三角形 37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9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4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9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9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30" name="矩形 29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9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6" y="952501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29" name="矩形 28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4" name="直角三角形 33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2" name="直角三角形 31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直角三角形 32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1" y="952509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4643196" y="4152901"/>
            <a:ext cx="502361" cy="502361"/>
            <a:chOff x="4581018" y="4687830"/>
            <a:chExt cx="523862" cy="523862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18"/>
            <p:cNvSpPr/>
            <p:nvPr>
              <p:custDataLst>
                <p:tags r:id="rId5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6"/>
            </p:custDataLst>
          </p:nvPr>
        </p:nvGrpSpPr>
        <p:grpSpPr>
          <a:xfrm>
            <a:off x="5444278" y="4152900"/>
            <a:ext cx="502361" cy="502361"/>
            <a:chOff x="5416386" y="4687824"/>
            <a:chExt cx="523862" cy="523862"/>
          </a:xfrm>
        </p:grpSpPr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椭圆 19"/>
            <p:cNvSpPr/>
            <p:nvPr>
              <p:custDataLst>
                <p:tags r:id="rId8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6245361" y="4152901"/>
            <a:ext cx="502361" cy="502361"/>
            <a:chOff x="6251755" y="4687821"/>
            <a:chExt cx="523862" cy="523861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20"/>
            <p:cNvSpPr/>
            <p:nvPr>
              <p:custDataLst>
                <p:tags r:id="rId11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2"/>
            </p:custDataLst>
          </p:nvPr>
        </p:nvGrpSpPr>
        <p:grpSpPr>
          <a:xfrm>
            <a:off x="7046443" y="4152901"/>
            <a:ext cx="502361" cy="502361"/>
            <a:chOff x="7087123" y="4687830"/>
            <a:chExt cx="523862" cy="523862"/>
          </a:xfrm>
        </p:grpSpPr>
        <p:sp>
          <p:nvSpPr>
            <p:cNvPr id="37" name="椭圆 36"/>
            <p:cNvSpPr/>
            <p:nvPr>
              <p:custDataLst>
                <p:tags r:id="rId13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21"/>
            <p:cNvSpPr/>
            <p:nvPr>
              <p:custDataLst>
                <p:tags r:id="rId14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5"/>
            </p:custDataLst>
          </p:nvPr>
        </p:nvGrpSpPr>
        <p:grpSpPr>
          <a:xfrm>
            <a:off x="-1" y="1"/>
            <a:ext cx="12192002" cy="6857999"/>
            <a:chOff x="-3" y="1"/>
            <a:chExt cx="24384004" cy="13715998"/>
          </a:xfrm>
        </p:grpSpPr>
        <p:sp>
          <p:nvSpPr>
            <p:cNvPr id="7" name="直角三角形 6"/>
            <p:cNvSpPr/>
            <p:nvPr>
              <p:custDataLst>
                <p:tags r:id="rId16"/>
              </p:custDataLst>
            </p:nvPr>
          </p:nvSpPr>
          <p:spPr>
            <a:xfrm rot="5400000">
              <a:off x="9000309" y="-9000311"/>
              <a:ext cx="418011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>
              <p:custDataLst>
                <p:tags r:id="rId17"/>
              </p:custDataLst>
            </p:nvPr>
          </p:nvSpPr>
          <p:spPr>
            <a:xfrm rot="5400000">
              <a:off x="8856617" y="-8856619"/>
              <a:ext cx="2778038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18"/>
              </p:custDataLst>
            </p:nvPr>
          </p:nvSpPr>
          <p:spPr>
            <a:xfrm rot="16200000">
              <a:off x="11210105" y="529045"/>
              <a:ext cx="416705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19"/>
              </p:custDataLst>
            </p:nvPr>
          </p:nvSpPr>
          <p:spPr>
            <a:xfrm rot="16200000">
              <a:off x="12742813" y="2074812"/>
              <a:ext cx="2791097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2488176" y="2368795"/>
            <a:ext cx="7215648" cy="151031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1828800" rtl="0" eaLnBrk="1" fontAlgn="auto" latinLnBrk="0" hangingPunct="1">
              <a:lnSpc>
                <a:spcPct val="100000"/>
              </a:lnSpc>
              <a:buNone/>
              <a:defRPr kumimoji="0" lang="zh-CN" altLang="en-US" sz="8300" b="1" i="0" u="none" strike="noStrike" kern="1200" cap="none" spc="1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17" name="直角三角形 16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直角三角形 2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0" name="直角三角形 2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95275" y="304165"/>
            <a:ext cx="2933700" cy="552768"/>
            <a:chOff x="-3" y="1"/>
            <a:chExt cx="5867403" cy="1105753"/>
          </a:xfrm>
        </p:grpSpPr>
        <p:sp>
          <p:nvSpPr>
            <p:cNvPr id="31" name="直角三角形 3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8965565" y="6000433"/>
            <a:ext cx="2933700" cy="552768"/>
            <a:chOff x="152397" y="62468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318357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280347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1282700" y="2225675"/>
            <a:ext cx="9626918" cy="344487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62281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2930" y="1796098"/>
            <a:ext cx="3960178" cy="406177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3"/>
            <p:custDataLst>
              <p:tags r:id="rId8"/>
            </p:custDataLst>
          </p:nvPr>
        </p:nvSpPr>
        <p:spPr>
          <a:xfrm>
            <a:off x="4969828" y="770255"/>
            <a:ext cx="6340793" cy="508762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1" name="直角三角形 2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12140" y="2927985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36" name="直角三角形 3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直角三角形 3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algn="l"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594043" y="1635760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79755" y="1645285"/>
            <a:ext cx="5370513" cy="2894013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51893" y="1645285"/>
            <a:ext cx="5370513" cy="293020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0"/>
            <a:ext cx="7106285" cy="1339215"/>
            <a:chOff x="-3" y="1"/>
            <a:chExt cx="5867403" cy="1105753"/>
          </a:xfrm>
        </p:grpSpPr>
        <p:sp>
          <p:nvSpPr>
            <p:cNvPr id="35" name="直角三角形 3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直角三角形 3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5085715" y="5518785"/>
            <a:ext cx="7106285" cy="1339215"/>
            <a:chOff x="-3" y="1"/>
            <a:chExt cx="5867403" cy="1105753"/>
          </a:xfrm>
        </p:grpSpPr>
        <p:sp>
          <p:nvSpPr>
            <p:cNvPr id="38" name="直角三角形 37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9" name="直角三角形 38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 rot="5400000">
            <a:off x="4500245" y="-4500245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>
            <p:custDataLst>
              <p:tags r:id="rId4"/>
            </p:custDataLst>
          </p:nvPr>
        </p:nvSpPr>
        <p:spPr>
          <a:xfrm rot="5400000">
            <a:off x="4428173" y="-4428172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rot="16200000">
            <a:off x="5601653" y="267653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>
            <p:custDataLst>
              <p:tags r:id="rId6"/>
            </p:custDataLst>
          </p:nvPr>
        </p:nvSpPr>
        <p:spPr>
          <a:xfrm rot="16200000">
            <a:off x="6374765" y="1034098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4657216" y="4419601"/>
            <a:ext cx="502361" cy="502361"/>
            <a:chOff x="4581018" y="4687830"/>
            <a:chExt cx="523862" cy="523862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18"/>
            <p:cNvSpPr/>
            <p:nvPr>
              <p:custDataLst>
                <p:tags r:id="rId12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5458298" y="4419600"/>
            <a:ext cx="502361" cy="502361"/>
            <a:chOff x="5416386" y="4687824"/>
            <a:chExt cx="523862" cy="523862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19"/>
            <p:cNvSpPr/>
            <p:nvPr>
              <p:custDataLst>
                <p:tags r:id="rId15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6259381" y="4419601"/>
            <a:ext cx="502361" cy="502361"/>
            <a:chOff x="6251755" y="4687821"/>
            <a:chExt cx="523862" cy="523861"/>
          </a:xfrm>
        </p:grpSpPr>
        <p:sp>
          <p:nvSpPr>
            <p:cNvPr id="25" name="椭圆 24"/>
            <p:cNvSpPr/>
            <p:nvPr>
              <p:custDataLst>
                <p:tags r:id="rId17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椭圆 20"/>
            <p:cNvSpPr/>
            <p:nvPr>
              <p:custDataLst>
                <p:tags r:id="rId18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7060463" y="4419601"/>
            <a:ext cx="502361" cy="502361"/>
            <a:chOff x="7087123" y="4687830"/>
            <a:chExt cx="523862" cy="523862"/>
          </a:xfrm>
        </p:grpSpPr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椭圆 21"/>
            <p:cNvSpPr/>
            <p:nvPr>
              <p:custDataLst>
                <p:tags r:id="rId21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2"/>
            </p:custDataLst>
          </p:nvPr>
        </p:nvSpPr>
        <p:spPr>
          <a:xfrm>
            <a:off x="2284413" y="2276475"/>
            <a:ext cx="7926388" cy="1152525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500" spc="1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3"/>
            </p:custDataLst>
          </p:nvPr>
        </p:nvSpPr>
        <p:spPr>
          <a:xfrm>
            <a:off x="2284413" y="3543300"/>
            <a:ext cx="7926388" cy="565468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9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-3810"/>
            <a:ext cx="12192000" cy="3459267"/>
            <a:chOff x="0" y="-7620"/>
            <a:chExt cx="24384000" cy="691853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01023"/>
              <a:ext cx="24384000" cy="6809890"/>
              <a:chOff x="0" y="101023"/>
              <a:chExt cx="24384000" cy="6809890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515340" y="115835"/>
                <a:ext cx="10868660" cy="67950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0" y="101023"/>
                <a:ext cx="10868660" cy="679507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6652260" y="-7620"/>
              <a:ext cx="11079480" cy="6916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20048" y="3924300"/>
            <a:ext cx="6351906" cy="7809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20048" y="4762500"/>
            <a:ext cx="6351906" cy="10668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9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3" name="组合 32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7" name="直角三角形 36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直角三角形 37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9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4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9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9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30" name="矩形 29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9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6" y="952501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29" name="矩形 28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4" name="直角三角形 33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2" name="直角三角形 31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直角三角形 32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1" y="952509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4643196" y="4152901"/>
            <a:ext cx="502361" cy="502361"/>
            <a:chOff x="4581018" y="4687830"/>
            <a:chExt cx="523862" cy="523862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18"/>
            <p:cNvSpPr/>
            <p:nvPr>
              <p:custDataLst>
                <p:tags r:id="rId5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6"/>
            </p:custDataLst>
          </p:nvPr>
        </p:nvGrpSpPr>
        <p:grpSpPr>
          <a:xfrm>
            <a:off x="5444278" y="4152900"/>
            <a:ext cx="502361" cy="502361"/>
            <a:chOff x="5416386" y="4687824"/>
            <a:chExt cx="523862" cy="523862"/>
          </a:xfrm>
        </p:grpSpPr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椭圆 19"/>
            <p:cNvSpPr/>
            <p:nvPr>
              <p:custDataLst>
                <p:tags r:id="rId8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9"/>
            </p:custDataLst>
          </p:nvPr>
        </p:nvGrpSpPr>
        <p:grpSpPr>
          <a:xfrm>
            <a:off x="6245361" y="4152901"/>
            <a:ext cx="502361" cy="502361"/>
            <a:chOff x="6251755" y="4687821"/>
            <a:chExt cx="523862" cy="523861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20"/>
            <p:cNvSpPr/>
            <p:nvPr>
              <p:custDataLst>
                <p:tags r:id="rId11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12"/>
            </p:custDataLst>
          </p:nvPr>
        </p:nvGrpSpPr>
        <p:grpSpPr>
          <a:xfrm>
            <a:off x="7046443" y="4152901"/>
            <a:ext cx="502361" cy="502361"/>
            <a:chOff x="7087123" y="4687830"/>
            <a:chExt cx="523862" cy="523862"/>
          </a:xfrm>
        </p:grpSpPr>
        <p:sp>
          <p:nvSpPr>
            <p:cNvPr id="37" name="椭圆 36"/>
            <p:cNvSpPr/>
            <p:nvPr>
              <p:custDataLst>
                <p:tags r:id="rId13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21"/>
            <p:cNvSpPr/>
            <p:nvPr>
              <p:custDataLst>
                <p:tags r:id="rId14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5"/>
            </p:custDataLst>
          </p:nvPr>
        </p:nvGrpSpPr>
        <p:grpSpPr>
          <a:xfrm>
            <a:off x="-1" y="1"/>
            <a:ext cx="12192002" cy="6857999"/>
            <a:chOff x="-3" y="1"/>
            <a:chExt cx="24384004" cy="13715998"/>
          </a:xfrm>
        </p:grpSpPr>
        <p:sp>
          <p:nvSpPr>
            <p:cNvPr id="7" name="直角三角形 6"/>
            <p:cNvSpPr/>
            <p:nvPr>
              <p:custDataLst>
                <p:tags r:id="rId16"/>
              </p:custDataLst>
            </p:nvPr>
          </p:nvSpPr>
          <p:spPr>
            <a:xfrm rot="5400000">
              <a:off x="9000309" y="-9000311"/>
              <a:ext cx="418011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>
              <p:custDataLst>
                <p:tags r:id="rId17"/>
              </p:custDataLst>
            </p:nvPr>
          </p:nvSpPr>
          <p:spPr>
            <a:xfrm rot="5400000">
              <a:off x="8856617" y="-8856619"/>
              <a:ext cx="2778038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18"/>
              </p:custDataLst>
            </p:nvPr>
          </p:nvSpPr>
          <p:spPr>
            <a:xfrm rot="16200000">
              <a:off x="11210105" y="529045"/>
              <a:ext cx="416705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19"/>
              </p:custDataLst>
            </p:nvPr>
          </p:nvSpPr>
          <p:spPr>
            <a:xfrm rot="16200000">
              <a:off x="12742813" y="2074812"/>
              <a:ext cx="2791097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2488176" y="2368795"/>
            <a:ext cx="7215648" cy="151031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1828800" rtl="0" eaLnBrk="1" fontAlgn="auto" latinLnBrk="0" hangingPunct="1">
              <a:lnSpc>
                <a:spcPct val="100000"/>
              </a:lnSpc>
              <a:buNone/>
              <a:defRPr kumimoji="0" lang="zh-CN" altLang="en-US" sz="8300" b="1" i="0" u="none" strike="noStrike" kern="1200" cap="none" spc="1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17" name="直角三角形 16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直角三角形 2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0" name="直角三角形 2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95275" y="304165"/>
            <a:ext cx="2933700" cy="552768"/>
            <a:chOff x="-3" y="1"/>
            <a:chExt cx="5867403" cy="1105753"/>
          </a:xfrm>
        </p:grpSpPr>
        <p:sp>
          <p:nvSpPr>
            <p:cNvPr id="31" name="直角三角形 3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8965565" y="6000433"/>
            <a:ext cx="2933700" cy="552768"/>
            <a:chOff x="152397" y="62468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318357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280347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1282700" y="2225675"/>
            <a:ext cx="9626918" cy="344487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62281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2930" y="1796098"/>
            <a:ext cx="3960178" cy="406177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3"/>
            <p:custDataLst>
              <p:tags r:id="rId8"/>
            </p:custDataLst>
          </p:nvPr>
        </p:nvSpPr>
        <p:spPr>
          <a:xfrm>
            <a:off x="4969828" y="770255"/>
            <a:ext cx="6340793" cy="508762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1" name="直角三角形 2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12140" y="2927985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36" name="直角三角形 3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直角三角形 3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algn="l"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594043" y="1635760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79755" y="1645285"/>
            <a:ext cx="5370513" cy="2894013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51893" y="1645285"/>
            <a:ext cx="5370513" cy="293020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0"/>
            <a:ext cx="7106285" cy="1339215"/>
            <a:chOff x="-3" y="1"/>
            <a:chExt cx="5867403" cy="1105753"/>
          </a:xfrm>
        </p:grpSpPr>
        <p:sp>
          <p:nvSpPr>
            <p:cNvPr id="35" name="直角三角形 3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直角三角形 3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5085715" y="5518785"/>
            <a:ext cx="7106285" cy="1339215"/>
            <a:chOff x="-3" y="1"/>
            <a:chExt cx="5867403" cy="1105753"/>
          </a:xfrm>
        </p:grpSpPr>
        <p:sp>
          <p:nvSpPr>
            <p:cNvPr id="38" name="直角三角形 37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9" name="直角三角形 38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>
            <p:custDataLst>
              <p:tags r:id="rId3"/>
            </p:custDataLst>
          </p:nvPr>
        </p:nvSpPr>
        <p:spPr>
          <a:xfrm rot="5400000">
            <a:off x="4500245" y="-4500245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 userDrawn="1">
            <p:custDataLst>
              <p:tags r:id="rId4"/>
            </p:custDataLst>
          </p:nvPr>
        </p:nvSpPr>
        <p:spPr>
          <a:xfrm rot="5400000">
            <a:off x="4428173" y="-4428172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 userDrawn="1">
            <p:custDataLst>
              <p:tags r:id="rId5"/>
            </p:custDataLst>
          </p:nvPr>
        </p:nvSpPr>
        <p:spPr>
          <a:xfrm rot="16200000">
            <a:off x="5601653" y="267653"/>
            <a:ext cx="2090103" cy="11090275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直角三角形 10"/>
          <p:cNvSpPr/>
          <p:nvPr userDrawn="1">
            <p:custDataLst>
              <p:tags r:id="rId6"/>
            </p:custDataLst>
          </p:nvPr>
        </p:nvSpPr>
        <p:spPr>
          <a:xfrm rot="16200000">
            <a:off x="6374765" y="1034098"/>
            <a:ext cx="1389063" cy="102457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aseline="0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>
            <a:off x="4657216" y="4419601"/>
            <a:ext cx="502361" cy="502361"/>
            <a:chOff x="4581018" y="4687830"/>
            <a:chExt cx="523862" cy="523862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18"/>
            <p:cNvSpPr/>
            <p:nvPr>
              <p:custDataLst>
                <p:tags r:id="rId12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>
            <p:custDataLst>
              <p:tags r:id="rId13"/>
            </p:custDataLst>
          </p:nvPr>
        </p:nvGrpSpPr>
        <p:grpSpPr>
          <a:xfrm>
            <a:off x="5458298" y="4419600"/>
            <a:ext cx="502361" cy="502361"/>
            <a:chOff x="5416386" y="4687824"/>
            <a:chExt cx="523862" cy="523862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19"/>
            <p:cNvSpPr/>
            <p:nvPr>
              <p:custDataLst>
                <p:tags r:id="rId15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16"/>
            </p:custDataLst>
          </p:nvPr>
        </p:nvGrpSpPr>
        <p:grpSpPr>
          <a:xfrm>
            <a:off x="6259381" y="4419601"/>
            <a:ext cx="502361" cy="502361"/>
            <a:chOff x="6251755" y="4687821"/>
            <a:chExt cx="523862" cy="523861"/>
          </a:xfrm>
        </p:grpSpPr>
        <p:sp>
          <p:nvSpPr>
            <p:cNvPr id="25" name="椭圆 24"/>
            <p:cNvSpPr/>
            <p:nvPr>
              <p:custDataLst>
                <p:tags r:id="rId17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椭圆 20"/>
            <p:cNvSpPr/>
            <p:nvPr>
              <p:custDataLst>
                <p:tags r:id="rId18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 userDrawn="1">
            <p:custDataLst>
              <p:tags r:id="rId19"/>
            </p:custDataLst>
          </p:nvPr>
        </p:nvGrpSpPr>
        <p:grpSpPr>
          <a:xfrm>
            <a:off x="7060463" y="4419601"/>
            <a:ext cx="502361" cy="502361"/>
            <a:chOff x="7087123" y="4687830"/>
            <a:chExt cx="523862" cy="523862"/>
          </a:xfrm>
        </p:grpSpPr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椭圆 21"/>
            <p:cNvSpPr/>
            <p:nvPr>
              <p:custDataLst>
                <p:tags r:id="rId21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2"/>
            </p:custDataLst>
          </p:nvPr>
        </p:nvSpPr>
        <p:spPr>
          <a:xfrm>
            <a:off x="2284413" y="2276475"/>
            <a:ext cx="7926388" cy="1152525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500" spc="1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3"/>
            </p:custDataLst>
          </p:nvPr>
        </p:nvSpPr>
        <p:spPr>
          <a:xfrm>
            <a:off x="2284413" y="3543300"/>
            <a:ext cx="7926388" cy="565468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3" y="952509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-3810"/>
            <a:ext cx="12192000" cy="3459267"/>
            <a:chOff x="0" y="-7620"/>
            <a:chExt cx="24384000" cy="691853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101023"/>
              <a:ext cx="24384000" cy="6809890"/>
              <a:chOff x="0" y="101023"/>
              <a:chExt cx="24384000" cy="6809890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3515340" y="115835"/>
                <a:ext cx="10868660" cy="67950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0" y="101023"/>
                <a:ext cx="10868660" cy="679507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6652260" y="-7620"/>
              <a:ext cx="11079480" cy="6916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20048" y="3924300"/>
            <a:ext cx="6351906" cy="780900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80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20048" y="4762500"/>
            <a:ext cx="6351906" cy="106680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9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 userDrawn="1"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3" name="组合 32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7" name="直角三角形 36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直角三角形 37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9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4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9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9" name="直角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 userDrawn="1">
            <p:custDataLst>
              <p:tags r:id="rId2"/>
            </p:custDataLst>
          </p:nvPr>
        </p:nvGrpSpPr>
        <p:grpSpPr>
          <a:xfrm>
            <a:off x="-1" y="1"/>
            <a:ext cx="12192002" cy="6857999"/>
            <a:chOff x="-3" y="1"/>
            <a:chExt cx="24384003" cy="13715998"/>
          </a:xfrm>
        </p:grpSpPr>
        <p:grpSp>
          <p:nvGrpSpPr>
            <p:cNvPr id="31" name="组合 30"/>
            <p:cNvGrpSpPr/>
            <p:nvPr userDrawn="1"/>
          </p:nvGrpSpPr>
          <p:grpSpPr>
            <a:xfrm>
              <a:off x="-3" y="1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3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8516597" y="12610246"/>
              <a:ext cx="5867403" cy="1105753"/>
              <a:chOff x="152397" y="152401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533222" y="-22284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495212" y="-21904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9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9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18288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30" name="矩形 29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5" name="直角三角形 34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直角三角形 35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3" name="直角三角形 32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直角三角形 33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9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18288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4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6" y="952501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585600" y="608400"/>
            <a:chExt cx="23212800" cy="12499200"/>
          </a:xfrm>
        </p:grpSpPr>
        <p:sp>
          <p:nvSpPr>
            <p:cNvPr id="29" name="矩形 28"/>
            <p:cNvSpPr/>
            <p:nvPr userDrawn="1">
              <p:custDataLst>
                <p:tags r:id="rId3"/>
              </p:custDataLst>
            </p:nvPr>
          </p:nvSpPr>
          <p:spPr>
            <a:xfrm>
              <a:off x="585600" y="608400"/>
              <a:ext cx="23212800" cy="12499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ym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590516" y="608400"/>
              <a:ext cx="5867403" cy="1105753"/>
              <a:chOff x="-3" y="1"/>
              <a:chExt cx="5867403" cy="1105753"/>
            </a:xfrm>
          </p:grpSpPr>
          <p:sp>
            <p:nvSpPr>
              <p:cNvPr id="34" name="直角三角形 33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2380822" y="-2380824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直角三角形 34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2342812" y="-2342814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 rot="10800000">
              <a:off x="17930997" y="12000646"/>
              <a:ext cx="5867403" cy="1105753"/>
              <a:chOff x="152397" y="62468"/>
              <a:chExt cx="5867403" cy="1105753"/>
            </a:xfrm>
          </p:grpSpPr>
          <p:sp>
            <p:nvSpPr>
              <p:cNvPr id="32" name="直角三角形 31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2533222" y="-2318357"/>
                <a:ext cx="1105753" cy="5867403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直角三角形 32"/>
              <p:cNvSpPr/>
              <p:nvPr userDrawn="1">
                <p:custDataLst>
                  <p:tags r:id="rId7"/>
                </p:custDataLst>
              </p:nvPr>
            </p:nvSpPr>
            <p:spPr>
              <a:xfrm rot="5400000">
                <a:off x="2495212" y="-2280347"/>
                <a:ext cx="734866" cy="5420495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aseline="0" dirty="0">
                  <a:latin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1" y="952509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3"/>
            </p:custDataLst>
          </p:nvPr>
        </p:nvGrpSpPr>
        <p:grpSpPr>
          <a:xfrm>
            <a:off x="4643196" y="4152901"/>
            <a:ext cx="502361" cy="502361"/>
            <a:chOff x="4581018" y="4687830"/>
            <a:chExt cx="523862" cy="523862"/>
          </a:xfrm>
        </p:grpSpPr>
        <p:sp>
          <p:nvSpPr>
            <p:cNvPr id="28" name="椭圆 27"/>
            <p:cNvSpPr/>
            <p:nvPr>
              <p:custDataLst>
                <p:tags r:id="rId4"/>
              </p:custDataLst>
            </p:nvPr>
          </p:nvSpPr>
          <p:spPr>
            <a:xfrm>
              <a:off x="4581018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18"/>
            <p:cNvSpPr/>
            <p:nvPr>
              <p:custDataLst>
                <p:tags r:id="rId5"/>
              </p:custDataLst>
            </p:nvPr>
          </p:nvSpPr>
          <p:spPr>
            <a:xfrm>
              <a:off x="4705801" y="4822528"/>
              <a:ext cx="274294" cy="254458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 userDrawn="1">
            <p:custDataLst>
              <p:tags r:id="rId6"/>
            </p:custDataLst>
          </p:nvPr>
        </p:nvGrpSpPr>
        <p:grpSpPr>
          <a:xfrm>
            <a:off x="5444278" y="4152900"/>
            <a:ext cx="502361" cy="502361"/>
            <a:chOff x="5416386" y="4687824"/>
            <a:chExt cx="523862" cy="523862"/>
          </a:xfrm>
        </p:grpSpPr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5416386" y="4687824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椭圆 19"/>
            <p:cNvSpPr/>
            <p:nvPr>
              <p:custDataLst>
                <p:tags r:id="rId8"/>
              </p:custDataLst>
            </p:nvPr>
          </p:nvSpPr>
          <p:spPr>
            <a:xfrm>
              <a:off x="5542205" y="4825314"/>
              <a:ext cx="274294" cy="248886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 userDrawn="1">
            <p:custDataLst>
              <p:tags r:id="rId9"/>
            </p:custDataLst>
          </p:nvPr>
        </p:nvGrpSpPr>
        <p:grpSpPr>
          <a:xfrm>
            <a:off x="6245361" y="4152901"/>
            <a:ext cx="502361" cy="502361"/>
            <a:chOff x="6251755" y="4687821"/>
            <a:chExt cx="523862" cy="523861"/>
          </a:xfrm>
        </p:grpSpPr>
        <p:sp>
          <p:nvSpPr>
            <p:cNvPr id="34" name="椭圆 33"/>
            <p:cNvSpPr/>
            <p:nvPr>
              <p:custDataLst>
                <p:tags r:id="rId10"/>
              </p:custDataLst>
            </p:nvPr>
          </p:nvSpPr>
          <p:spPr>
            <a:xfrm>
              <a:off x="6251755" y="4687821"/>
              <a:ext cx="523862" cy="5238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BDBDB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DBDBDB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20"/>
            <p:cNvSpPr/>
            <p:nvPr>
              <p:custDataLst>
                <p:tags r:id="rId11"/>
              </p:custDataLst>
            </p:nvPr>
          </p:nvSpPr>
          <p:spPr>
            <a:xfrm>
              <a:off x="6376537" y="4837057"/>
              <a:ext cx="274294" cy="225402"/>
            </a:xfrm>
            <a:custGeom>
              <a:avLst/>
              <a:gdLst>
                <a:gd name="connsiteX0" fmla="*/ 149810 w 601358"/>
                <a:gd name="connsiteY0" fmla="*/ 368705 h 494170"/>
                <a:gd name="connsiteX1" fmla="*/ 601358 w 601358"/>
                <a:gd name="connsiteY1" fmla="*/ 368705 h 494170"/>
                <a:gd name="connsiteX2" fmla="*/ 601358 w 601358"/>
                <a:gd name="connsiteY2" fmla="*/ 450843 h 494170"/>
                <a:gd name="connsiteX3" fmla="*/ 149810 w 601358"/>
                <a:gd name="connsiteY3" fmla="*/ 450843 h 494170"/>
                <a:gd name="connsiteX4" fmla="*/ 60226 w 601358"/>
                <a:gd name="connsiteY4" fmla="*/ 368705 h 494170"/>
                <a:gd name="connsiteX5" fmla="*/ 95752 w 601358"/>
                <a:gd name="connsiteY5" fmla="*/ 380094 h 494170"/>
                <a:gd name="connsiteX6" fmla="*/ 109588 w 601358"/>
                <a:gd name="connsiteY6" fmla="*/ 413141 h 494170"/>
                <a:gd name="connsiteX7" fmla="*/ 109401 w 601358"/>
                <a:gd name="connsiteY7" fmla="*/ 413514 h 494170"/>
                <a:gd name="connsiteX8" fmla="*/ 81728 w 601358"/>
                <a:gd name="connsiteY8" fmla="*/ 413514 h 494170"/>
                <a:gd name="connsiteX9" fmla="*/ 76119 w 601358"/>
                <a:gd name="connsiteY9" fmla="*/ 395964 h 494170"/>
                <a:gd name="connsiteX10" fmla="*/ 59852 w 601358"/>
                <a:gd name="connsiteY10" fmla="*/ 390363 h 494170"/>
                <a:gd name="connsiteX11" fmla="*/ 44146 w 601358"/>
                <a:gd name="connsiteY11" fmla="*/ 398204 h 494170"/>
                <a:gd name="connsiteX12" fmla="*/ 37602 w 601358"/>
                <a:gd name="connsiteY12" fmla="*/ 418555 h 494170"/>
                <a:gd name="connsiteX13" fmla="*/ 37602 w 601358"/>
                <a:gd name="connsiteY13" fmla="*/ 444133 h 494170"/>
                <a:gd name="connsiteX14" fmla="*/ 44707 w 601358"/>
                <a:gd name="connsiteY14" fmla="*/ 464857 h 494170"/>
                <a:gd name="connsiteX15" fmla="*/ 62096 w 601358"/>
                <a:gd name="connsiteY15" fmla="*/ 472699 h 494170"/>
                <a:gd name="connsiteX16" fmla="*/ 76680 w 601358"/>
                <a:gd name="connsiteY16" fmla="*/ 467471 h 494170"/>
                <a:gd name="connsiteX17" fmla="*/ 81541 w 601358"/>
                <a:gd name="connsiteY17" fmla="*/ 450855 h 494170"/>
                <a:gd name="connsiteX18" fmla="*/ 109214 w 601358"/>
                <a:gd name="connsiteY18" fmla="*/ 450855 h 494170"/>
                <a:gd name="connsiteX19" fmla="*/ 109401 w 601358"/>
                <a:gd name="connsiteY19" fmla="*/ 450668 h 494170"/>
                <a:gd name="connsiteX20" fmla="*/ 96500 w 601358"/>
                <a:gd name="connsiteY20" fmla="*/ 482968 h 494170"/>
                <a:gd name="connsiteX21" fmla="*/ 61909 w 601358"/>
                <a:gd name="connsiteY21" fmla="*/ 494170 h 494170"/>
                <a:gd name="connsiteX22" fmla="*/ 24887 w 601358"/>
                <a:gd name="connsiteY22" fmla="*/ 480354 h 494170"/>
                <a:gd name="connsiteX23" fmla="*/ 10303 w 601358"/>
                <a:gd name="connsiteY23" fmla="*/ 444133 h 494170"/>
                <a:gd name="connsiteX24" fmla="*/ 10303 w 601358"/>
                <a:gd name="connsiteY24" fmla="*/ 418742 h 494170"/>
                <a:gd name="connsiteX25" fmla="*/ 24326 w 601358"/>
                <a:gd name="connsiteY25" fmla="*/ 382521 h 494170"/>
                <a:gd name="connsiteX26" fmla="*/ 60226 w 601358"/>
                <a:gd name="connsiteY26" fmla="*/ 368705 h 494170"/>
                <a:gd name="connsiteX27" fmla="*/ 42655 w 601358"/>
                <a:gd name="connsiteY27" fmla="*/ 256640 h 494170"/>
                <a:gd name="connsiteX28" fmla="*/ 42655 w 601358"/>
                <a:gd name="connsiteY28" fmla="*/ 286523 h 494170"/>
                <a:gd name="connsiteX29" fmla="*/ 63034 w 601358"/>
                <a:gd name="connsiteY29" fmla="*/ 286523 h 494170"/>
                <a:gd name="connsiteX30" fmla="*/ 76683 w 601358"/>
                <a:gd name="connsiteY30" fmla="*/ 283161 h 494170"/>
                <a:gd name="connsiteX31" fmla="*/ 81170 w 601358"/>
                <a:gd name="connsiteY31" fmla="*/ 272515 h 494170"/>
                <a:gd name="connsiteX32" fmla="*/ 77430 w 601358"/>
                <a:gd name="connsiteY32" fmla="*/ 260562 h 494170"/>
                <a:gd name="connsiteX33" fmla="*/ 64717 w 601358"/>
                <a:gd name="connsiteY33" fmla="*/ 256640 h 494170"/>
                <a:gd name="connsiteX34" fmla="*/ 42655 w 601358"/>
                <a:gd name="connsiteY34" fmla="*/ 209200 h 494170"/>
                <a:gd name="connsiteX35" fmla="*/ 42655 w 601358"/>
                <a:gd name="connsiteY35" fmla="*/ 236655 h 494170"/>
                <a:gd name="connsiteX36" fmla="*/ 57612 w 601358"/>
                <a:gd name="connsiteY36" fmla="*/ 236655 h 494170"/>
                <a:gd name="connsiteX37" fmla="*/ 72008 w 601358"/>
                <a:gd name="connsiteY37" fmla="*/ 233480 h 494170"/>
                <a:gd name="connsiteX38" fmla="*/ 76870 w 601358"/>
                <a:gd name="connsiteY38" fmla="*/ 223768 h 494170"/>
                <a:gd name="connsiteX39" fmla="*/ 72008 w 601358"/>
                <a:gd name="connsiteY39" fmla="*/ 212562 h 494170"/>
                <a:gd name="connsiteX40" fmla="*/ 57052 w 601358"/>
                <a:gd name="connsiteY40" fmla="*/ 209200 h 494170"/>
                <a:gd name="connsiteX41" fmla="*/ 149810 w 601358"/>
                <a:gd name="connsiteY41" fmla="*/ 206757 h 494170"/>
                <a:gd name="connsiteX42" fmla="*/ 601358 w 601358"/>
                <a:gd name="connsiteY42" fmla="*/ 206757 h 494170"/>
                <a:gd name="connsiteX43" fmla="*/ 601358 w 601358"/>
                <a:gd name="connsiteY43" fmla="*/ 288895 h 494170"/>
                <a:gd name="connsiteX44" fmla="*/ 149810 w 601358"/>
                <a:gd name="connsiteY44" fmla="*/ 288895 h 494170"/>
                <a:gd name="connsiteX45" fmla="*/ 15172 w 601358"/>
                <a:gd name="connsiteY45" fmla="*/ 186787 h 494170"/>
                <a:gd name="connsiteX46" fmla="*/ 57052 w 601358"/>
                <a:gd name="connsiteY46" fmla="*/ 186787 h 494170"/>
                <a:gd name="connsiteX47" fmla="*/ 92574 w 601358"/>
                <a:gd name="connsiteY47" fmla="*/ 195192 h 494170"/>
                <a:gd name="connsiteX48" fmla="*/ 105288 w 601358"/>
                <a:gd name="connsiteY48" fmla="*/ 220406 h 494170"/>
                <a:gd name="connsiteX49" fmla="*/ 101175 w 601358"/>
                <a:gd name="connsiteY49" fmla="*/ 235908 h 494170"/>
                <a:gd name="connsiteX50" fmla="*/ 88461 w 601358"/>
                <a:gd name="connsiteY50" fmla="*/ 245994 h 494170"/>
                <a:gd name="connsiteX51" fmla="*/ 104353 w 601358"/>
                <a:gd name="connsiteY51" fmla="*/ 255893 h 494170"/>
                <a:gd name="connsiteX52" fmla="*/ 109588 w 601358"/>
                <a:gd name="connsiteY52" fmla="*/ 272702 h 494170"/>
                <a:gd name="connsiteX53" fmla="*/ 97622 w 601358"/>
                <a:gd name="connsiteY53" fmla="*/ 299784 h 494170"/>
                <a:gd name="connsiteX54" fmla="*/ 63034 w 601358"/>
                <a:gd name="connsiteY54" fmla="*/ 308936 h 494170"/>
                <a:gd name="connsiteX55" fmla="*/ 15172 w 601358"/>
                <a:gd name="connsiteY55" fmla="*/ 308936 h 494170"/>
                <a:gd name="connsiteX56" fmla="*/ 149810 w 601358"/>
                <a:gd name="connsiteY56" fmla="*/ 39940 h 494170"/>
                <a:gd name="connsiteX57" fmla="*/ 601358 w 601358"/>
                <a:gd name="connsiteY57" fmla="*/ 39940 h 494170"/>
                <a:gd name="connsiteX58" fmla="*/ 601358 w 601358"/>
                <a:gd name="connsiteY58" fmla="*/ 122149 h 494170"/>
                <a:gd name="connsiteX59" fmla="*/ 149810 w 601358"/>
                <a:gd name="connsiteY59" fmla="*/ 122149 h 494170"/>
                <a:gd name="connsiteX60" fmla="*/ 54420 w 601358"/>
                <a:gd name="connsiteY60" fmla="*/ 32498 h 494170"/>
                <a:gd name="connsiteX61" fmla="*/ 41703 w 601358"/>
                <a:gd name="connsiteY61" fmla="*/ 77324 h 494170"/>
                <a:gd name="connsiteX62" fmla="*/ 67698 w 601358"/>
                <a:gd name="connsiteY62" fmla="*/ 77324 h 494170"/>
                <a:gd name="connsiteX63" fmla="*/ 54981 w 601358"/>
                <a:gd name="connsiteY63" fmla="*/ 32498 h 494170"/>
                <a:gd name="connsiteX64" fmla="*/ 39459 w 601358"/>
                <a:gd name="connsiteY64" fmla="*/ 0 h 494170"/>
                <a:gd name="connsiteX65" fmla="*/ 69942 w 601358"/>
                <a:gd name="connsiteY65" fmla="*/ 0 h 494170"/>
                <a:gd name="connsiteX66" fmla="*/ 109588 w 601358"/>
                <a:gd name="connsiteY66" fmla="*/ 122149 h 494170"/>
                <a:gd name="connsiteX67" fmla="*/ 80975 w 601358"/>
                <a:gd name="connsiteY67" fmla="*/ 122149 h 494170"/>
                <a:gd name="connsiteX68" fmla="*/ 74056 w 601358"/>
                <a:gd name="connsiteY68" fmla="*/ 97122 h 494170"/>
                <a:gd name="connsiteX69" fmla="*/ 35532 w 601358"/>
                <a:gd name="connsiteY69" fmla="*/ 97122 h 494170"/>
                <a:gd name="connsiteX70" fmla="*/ 28613 w 601358"/>
                <a:gd name="connsiteY70" fmla="*/ 122149 h 494170"/>
                <a:gd name="connsiteX71" fmla="*/ 0 w 601358"/>
                <a:gd name="connsiteY71" fmla="*/ 122149 h 49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1358" h="494170">
                  <a:moveTo>
                    <a:pt x="149810" y="368705"/>
                  </a:moveTo>
                  <a:lnTo>
                    <a:pt x="601358" y="368705"/>
                  </a:lnTo>
                  <a:lnTo>
                    <a:pt x="601358" y="450843"/>
                  </a:lnTo>
                  <a:lnTo>
                    <a:pt x="149810" y="450843"/>
                  </a:lnTo>
                  <a:close/>
                  <a:moveTo>
                    <a:pt x="60226" y="368705"/>
                  </a:moveTo>
                  <a:cubicBezTo>
                    <a:pt x="75745" y="368705"/>
                    <a:pt x="87525" y="372439"/>
                    <a:pt x="95752" y="380094"/>
                  </a:cubicBezTo>
                  <a:cubicBezTo>
                    <a:pt x="103792" y="387935"/>
                    <a:pt x="108466" y="398764"/>
                    <a:pt x="109588" y="413141"/>
                  </a:cubicBezTo>
                  <a:lnTo>
                    <a:pt x="109401" y="413514"/>
                  </a:lnTo>
                  <a:lnTo>
                    <a:pt x="81728" y="413514"/>
                  </a:lnTo>
                  <a:cubicBezTo>
                    <a:pt x="81354" y="406046"/>
                    <a:pt x="79298" y="399885"/>
                    <a:pt x="76119" y="395964"/>
                  </a:cubicBezTo>
                  <a:cubicBezTo>
                    <a:pt x="72940" y="392043"/>
                    <a:pt x="67331" y="390363"/>
                    <a:pt x="59852" y="390363"/>
                  </a:cubicBezTo>
                  <a:cubicBezTo>
                    <a:pt x="53308" y="390363"/>
                    <a:pt x="47885" y="392977"/>
                    <a:pt x="44146" y="398204"/>
                  </a:cubicBezTo>
                  <a:cubicBezTo>
                    <a:pt x="40406" y="403432"/>
                    <a:pt x="37602" y="410153"/>
                    <a:pt x="37602" y="418555"/>
                  </a:cubicBezTo>
                  <a:lnTo>
                    <a:pt x="37602" y="444133"/>
                  </a:lnTo>
                  <a:cubicBezTo>
                    <a:pt x="37602" y="452535"/>
                    <a:pt x="40593" y="459630"/>
                    <a:pt x="44707" y="464857"/>
                  </a:cubicBezTo>
                  <a:cubicBezTo>
                    <a:pt x="48633" y="469899"/>
                    <a:pt x="55178" y="472699"/>
                    <a:pt x="62096" y="472699"/>
                  </a:cubicBezTo>
                  <a:cubicBezTo>
                    <a:pt x="69014" y="472699"/>
                    <a:pt x="73875" y="471205"/>
                    <a:pt x="76680" y="467471"/>
                  </a:cubicBezTo>
                  <a:cubicBezTo>
                    <a:pt x="79485" y="463924"/>
                    <a:pt x="81167" y="458323"/>
                    <a:pt x="81541" y="450855"/>
                  </a:cubicBezTo>
                  <a:lnTo>
                    <a:pt x="109214" y="450855"/>
                  </a:lnTo>
                  <a:lnTo>
                    <a:pt x="109401" y="450668"/>
                  </a:lnTo>
                  <a:cubicBezTo>
                    <a:pt x="108840" y="465044"/>
                    <a:pt x="104540" y="475313"/>
                    <a:pt x="96500" y="482968"/>
                  </a:cubicBezTo>
                  <a:cubicBezTo>
                    <a:pt x="88646" y="490436"/>
                    <a:pt x="77054" y="494170"/>
                    <a:pt x="61909" y="494170"/>
                  </a:cubicBezTo>
                  <a:cubicBezTo>
                    <a:pt x="46764" y="494170"/>
                    <a:pt x="34236" y="489689"/>
                    <a:pt x="24887" y="480354"/>
                  </a:cubicBezTo>
                  <a:cubicBezTo>
                    <a:pt x="15351" y="471019"/>
                    <a:pt x="10303" y="459070"/>
                    <a:pt x="10303" y="444133"/>
                  </a:cubicBezTo>
                  <a:lnTo>
                    <a:pt x="10303" y="418742"/>
                  </a:lnTo>
                  <a:cubicBezTo>
                    <a:pt x="10303" y="403992"/>
                    <a:pt x="15164" y="391856"/>
                    <a:pt x="24326" y="382521"/>
                  </a:cubicBezTo>
                  <a:cubicBezTo>
                    <a:pt x="33488" y="373186"/>
                    <a:pt x="45642" y="368705"/>
                    <a:pt x="60226" y="368705"/>
                  </a:cubicBezTo>
                  <a:close/>
                  <a:moveTo>
                    <a:pt x="42655" y="256640"/>
                  </a:moveTo>
                  <a:lnTo>
                    <a:pt x="42655" y="286523"/>
                  </a:lnTo>
                  <a:lnTo>
                    <a:pt x="63034" y="286523"/>
                  </a:lnTo>
                  <a:cubicBezTo>
                    <a:pt x="69204" y="286523"/>
                    <a:pt x="73691" y="285589"/>
                    <a:pt x="76683" y="283161"/>
                  </a:cubicBezTo>
                  <a:cubicBezTo>
                    <a:pt x="79674" y="280920"/>
                    <a:pt x="81170" y="277371"/>
                    <a:pt x="81170" y="272515"/>
                  </a:cubicBezTo>
                  <a:cubicBezTo>
                    <a:pt x="81170" y="267099"/>
                    <a:pt x="79861" y="263364"/>
                    <a:pt x="77430" y="260562"/>
                  </a:cubicBezTo>
                  <a:cubicBezTo>
                    <a:pt x="74813" y="257947"/>
                    <a:pt x="70513" y="256640"/>
                    <a:pt x="64717" y="256640"/>
                  </a:cubicBezTo>
                  <a:close/>
                  <a:moveTo>
                    <a:pt x="42655" y="209200"/>
                  </a:moveTo>
                  <a:lnTo>
                    <a:pt x="42655" y="236655"/>
                  </a:lnTo>
                  <a:lnTo>
                    <a:pt x="57612" y="236655"/>
                  </a:lnTo>
                  <a:cubicBezTo>
                    <a:pt x="64156" y="236655"/>
                    <a:pt x="68830" y="235908"/>
                    <a:pt x="72008" y="233480"/>
                  </a:cubicBezTo>
                  <a:cubicBezTo>
                    <a:pt x="75187" y="231052"/>
                    <a:pt x="76870" y="228250"/>
                    <a:pt x="76870" y="223768"/>
                  </a:cubicBezTo>
                  <a:cubicBezTo>
                    <a:pt x="76870" y="218538"/>
                    <a:pt x="75187" y="214803"/>
                    <a:pt x="72008" y="212562"/>
                  </a:cubicBezTo>
                  <a:cubicBezTo>
                    <a:pt x="68830" y="210134"/>
                    <a:pt x="63782" y="209200"/>
                    <a:pt x="57052" y="209200"/>
                  </a:cubicBezTo>
                  <a:close/>
                  <a:moveTo>
                    <a:pt x="149810" y="206757"/>
                  </a:moveTo>
                  <a:lnTo>
                    <a:pt x="601358" y="206757"/>
                  </a:lnTo>
                  <a:lnTo>
                    <a:pt x="601358" y="288895"/>
                  </a:lnTo>
                  <a:lnTo>
                    <a:pt x="149810" y="288895"/>
                  </a:lnTo>
                  <a:close/>
                  <a:moveTo>
                    <a:pt x="15172" y="186787"/>
                  </a:moveTo>
                  <a:lnTo>
                    <a:pt x="57052" y="186787"/>
                  </a:lnTo>
                  <a:cubicBezTo>
                    <a:pt x="72195" y="186787"/>
                    <a:pt x="84161" y="189589"/>
                    <a:pt x="92574" y="195192"/>
                  </a:cubicBezTo>
                  <a:cubicBezTo>
                    <a:pt x="101175" y="200795"/>
                    <a:pt x="105288" y="209200"/>
                    <a:pt x="105288" y="220406"/>
                  </a:cubicBezTo>
                  <a:cubicBezTo>
                    <a:pt x="105288" y="226196"/>
                    <a:pt x="103979" y="231239"/>
                    <a:pt x="101175" y="235908"/>
                  </a:cubicBezTo>
                  <a:cubicBezTo>
                    <a:pt x="98557" y="240391"/>
                    <a:pt x="94257" y="243753"/>
                    <a:pt x="88461" y="245994"/>
                  </a:cubicBezTo>
                  <a:cubicBezTo>
                    <a:pt x="95753" y="247675"/>
                    <a:pt x="100988" y="251037"/>
                    <a:pt x="104353" y="255893"/>
                  </a:cubicBezTo>
                  <a:cubicBezTo>
                    <a:pt x="107905" y="260749"/>
                    <a:pt x="109588" y="266352"/>
                    <a:pt x="109588" y="272702"/>
                  </a:cubicBezTo>
                  <a:cubicBezTo>
                    <a:pt x="109588" y="284656"/>
                    <a:pt x="105475" y="293621"/>
                    <a:pt x="97622" y="299784"/>
                  </a:cubicBezTo>
                  <a:cubicBezTo>
                    <a:pt x="89583" y="305761"/>
                    <a:pt x="77991" y="308936"/>
                    <a:pt x="63034" y="308936"/>
                  </a:cubicBezTo>
                  <a:lnTo>
                    <a:pt x="15172" y="308936"/>
                  </a:lnTo>
                  <a:close/>
                  <a:moveTo>
                    <a:pt x="149810" y="39940"/>
                  </a:moveTo>
                  <a:lnTo>
                    <a:pt x="601358" y="39940"/>
                  </a:lnTo>
                  <a:lnTo>
                    <a:pt x="601358" y="122149"/>
                  </a:lnTo>
                  <a:lnTo>
                    <a:pt x="149810" y="122149"/>
                  </a:lnTo>
                  <a:close/>
                  <a:moveTo>
                    <a:pt x="54420" y="32498"/>
                  </a:moveTo>
                  <a:lnTo>
                    <a:pt x="41703" y="77324"/>
                  </a:lnTo>
                  <a:lnTo>
                    <a:pt x="67698" y="77324"/>
                  </a:lnTo>
                  <a:lnTo>
                    <a:pt x="54981" y="32498"/>
                  </a:lnTo>
                  <a:close/>
                  <a:moveTo>
                    <a:pt x="39459" y="0"/>
                  </a:moveTo>
                  <a:lnTo>
                    <a:pt x="69942" y="0"/>
                  </a:lnTo>
                  <a:lnTo>
                    <a:pt x="109588" y="122149"/>
                  </a:lnTo>
                  <a:lnTo>
                    <a:pt x="80975" y="122149"/>
                  </a:lnTo>
                  <a:lnTo>
                    <a:pt x="74056" y="97122"/>
                  </a:lnTo>
                  <a:lnTo>
                    <a:pt x="35532" y="97122"/>
                  </a:lnTo>
                  <a:lnTo>
                    <a:pt x="28613" y="122149"/>
                  </a:lnTo>
                  <a:lnTo>
                    <a:pt x="0" y="12214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 userDrawn="1">
            <p:custDataLst>
              <p:tags r:id="rId12"/>
            </p:custDataLst>
          </p:nvPr>
        </p:nvGrpSpPr>
        <p:grpSpPr>
          <a:xfrm>
            <a:off x="7046443" y="4152901"/>
            <a:ext cx="502361" cy="502361"/>
            <a:chOff x="7087123" y="4687830"/>
            <a:chExt cx="523862" cy="523862"/>
          </a:xfrm>
        </p:grpSpPr>
        <p:sp>
          <p:nvSpPr>
            <p:cNvPr id="37" name="椭圆 36"/>
            <p:cNvSpPr/>
            <p:nvPr>
              <p:custDataLst>
                <p:tags r:id="rId13"/>
              </p:custDataLst>
            </p:nvPr>
          </p:nvSpPr>
          <p:spPr>
            <a:xfrm>
              <a:off x="7087123" y="4687830"/>
              <a:ext cx="523862" cy="5238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aseline="0" dirty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21"/>
            <p:cNvSpPr/>
            <p:nvPr>
              <p:custDataLst>
                <p:tags r:id="rId14"/>
              </p:custDataLst>
            </p:nvPr>
          </p:nvSpPr>
          <p:spPr>
            <a:xfrm>
              <a:off x="7211905" y="4822394"/>
              <a:ext cx="274294" cy="254726"/>
            </a:xfrm>
            <a:custGeom>
              <a:avLst/>
              <a:gdLst>
                <a:gd name="T0" fmla="*/ 6459 w 7984"/>
                <a:gd name="T1" fmla="*/ 7154 h 7426"/>
                <a:gd name="T2" fmla="*/ 446 w 7984"/>
                <a:gd name="T3" fmla="*/ 7426 h 7426"/>
                <a:gd name="T4" fmla="*/ 0 w 7984"/>
                <a:gd name="T5" fmla="*/ 6980 h 7426"/>
                <a:gd name="T6" fmla="*/ 446 w 7984"/>
                <a:gd name="T7" fmla="*/ 2184 h 7426"/>
                <a:gd name="T8" fmla="*/ 856 w 7984"/>
                <a:gd name="T9" fmla="*/ 2564 h 7426"/>
                <a:gd name="T10" fmla="*/ 439 w 7984"/>
                <a:gd name="T11" fmla="*/ 2623 h 7426"/>
                <a:gd name="T12" fmla="*/ 380 w 7984"/>
                <a:gd name="T13" fmla="*/ 6844 h 7426"/>
                <a:gd name="T14" fmla="*/ 863 w 7984"/>
                <a:gd name="T15" fmla="*/ 7046 h 7426"/>
                <a:gd name="T16" fmla="*/ 2552 w 7984"/>
                <a:gd name="T17" fmla="*/ 4098 h 7426"/>
                <a:gd name="T18" fmla="*/ 5795 w 7984"/>
                <a:gd name="T19" fmla="*/ 3020 h 7426"/>
                <a:gd name="T20" fmla="*/ 6174 w 7984"/>
                <a:gd name="T21" fmla="*/ 4098 h 7426"/>
                <a:gd name="T22" fmla="*/ 7856 w 7984"/>
                <a:gd name="T23" fmla="*/ 4511 h 7426"/>
                <a:gd name="T24" fmla="*/ 1114 w 7984"/>
                <a:gd name="T25" fmla="*/ 366 h 7426"/>
                <a:gd name="T26" fmla="*/ 4408 w 7984"/>
                <a:gd name="T27" fmla="*/ 0 h 7426"/>
                <a:gd name="T28" fmla="*/ 5478 w 7984"/>
                <a:gd name="T29" fmla="*/ 1083 h 7426"/>
                <a:gd name="T30" fmla="*/ 5522 w 7984"/>
                <a:gd name="T31" fmla="*/ 3861 h 7426"/>
                <a:gd name="T32" fmla="*/ 5215 w 7984"/>
                <a:gd name="T33" fmla="*/ 1427 h 7426"/>
                <a:gd name="T34" fmla="*/ 4414 w 7984"/>
                <a:gd name="T35" fmla="*/ 1350 h 7426"/>
                <a:gd name="T36" fmla="*/ 4260 w 7984"/>
                <a:gd name="T37" fmla="*/ 384 h 7426"/>
                <a:gd name="T38" fmla="*/ 1480 w 7984"/>
                <a:gd name="T39" fmla="*/ 308 h 7426"/>
                <a:gd name="T40" fmla="*/ 1421 w 7984"/>
                <a:gd name="T41" fmla="*/ 5363 h 7426"/>
                <a:gd name="T42" fmla="*/ 1114 w 7984"/>
                <a:gd name="T43" fmla="*/ 5698 h 7426"/>
                <a:gd name="T44" fmla="*/ 5024 w 7984"/>
                <a:gd name="T45" fmla="*/ 1043 h 7426"/>
                <a:gd name="T46" fmla="*/ 4568 w 7984"/>
                <a:gd name="T47" fmla="*/ 1043 h 7426"/>
                <a:gd name="T48" fmla="*/ 1904 w 7984"/>
                <a:gd name="T49" fmla="*/ 1663 h 7426"/>
                <a:gd name="T50" fmla="*/ 1904 w 7984"/>
                <a:gd name="T51" fmla="*/ 2041 h 7426"/>
                <a:gd name="T52" fmla="*/ 4923 w 7984"/>
                <a:gd name="T53" fmla="*/ 1852 h 7426"/>
                <a:gd name="T54" fmla="*/ 4923 w 7984"/>
                <a:gd name="T55" fmla="*/ 2953 h 7426"/>
                <a:gd name="T56" fmla="*/ 1904 w 7984"/>
                <a:gd name="T57" fmla="*/ 2764 h 7426"/>
                <a:gd name="T58" fmla="*/ 1904 w 7984"/>
                <a:gd name="T59" fmla="*/ 3142 h 7426"/>
                <a:gd name="T60" fmla="*/ 4923 w 7984"/>
                <a:gd name="T61" fmla="*/ 2953 h 7426"/>
                <a:gd name="T62" fmla="*/ 1904 w 7984"/>
                <a:gd name="T63" fmla="*/ 4249 h 7426"/>
                <a:gd name="T64" fmla="*/ 2387 w 7984"/>
                <a:gd name="T65" fmla="*/ 3872 h 7426"/>
                <a:gd name="T66" fmla="*/ 1715 w 7984"/>
                <a:gd name="T67" fmla="*/ 4061 h 7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4" h="7426">
                  <a:moveTo>
                    <a:pt x="7856" y="4511"/>
                  </a:moveTo>
                  <a:lnTo>
                    <a:pt x="6459" y="7154"/>
                  </a:lnTo>
                  <a:cubicBezTo>
                    <a:pt x="6391" y="7286"/>
                    <a:pt x="6197" y="7425"/>
                    <a:pt x="6047" y="7425"/>
                  </a:cubicBezTo>
                  <a:lnTo>
                    <a:pt x="446" y="7426"/>
                  </a:lnTo>
                  <a:cubicBezTo>
                    <a:pt x="328" y="7426"/>
                    <a:pt x="214" y="7379"/>
                    <a:pt x="131" y="7295"/>
                  </a:cubicBezTo>
                  <a:cubicBezTo>
                    <a:pt x="47" y="7211"/>
                    <a:pt x="0" y="7098"/>
                    <a:pt x="0" y="6980"/>
                  </a:cubicBezTo>
                  <a:lnTo>
                    <a:pt x="1" y="2630"/>
                  </a:lnTo>
                  <a:cubicBezTo>
                    <a:pt x="1" y="2384"/>
                    <a:pt x="200" y="2185"/>
                    <a:pt x="446" y="2184"/>
                  </a:cubicBezTo>
                  <a:lnTo>
                    <a:pt x="856" y="2184"/>
                  </a:lnTo>
                  <a:lnTo>
                    <a:pt x="856" y="2564"/>
                  </a:lnTo>
                  <a:lnTo>
                    <a:pt x="582" y="2564"/>
                  </a:lnTo>
                  <a:cubicBezTo>
                    <a:pt x="528" y="2564"/>
                    <a:pt x="477" y="2585"/>
                    <a:pt x="439" y="2623"/>
                  </a:cubicBezTo>
                  <a:cubicBezTo>
                    <a:pt x="401" y="2661"/>
                    <a:pt x="380" y="2713"/>
                    <a:pt x="380" y="2766"/>
                  </a:cubicBezTo>
                  <a:lnTo>
                    <a:pt x="380" y="6844"/>
                  </a:lnTo>
                  <a:cubicBezTo>
                    <a:pt x="380" y="6955"/>
                    <a:pt x="471" y="7046"/>
                    <a:pt x="582" y="7046"/>
                  </a:cubicBezTo>
                  <a:lnTo>
                    <a:pt x="863" y="7046"/>
                  </a:lnTo>
                  <a:lnTo>
                    <a:pt x="2187" y="4368"/>
                  </a:lnTo>
                  <a:cubicBezTo>
                    <a:pt x="2261" y="4219"/>
                    <a:pt x="2403" y="4098"/>
                    <a:pt x="2552" y="4098"/>
                  </a:cubicBezTo>
                  <a:lnTo>
                    <a:pt x="5794" y="4098"/>
                  </a:lnTo>
                  <a:lnTo>
                    <a:pt x="5795" y="3020"/>
                  </a:lnTo>
                  <a:cubicBezTo>
                    <a:pt x="6007" y="3040"/>
                    <a:pt x="6174" y="3215"/>
                    <a:pt x="6174" y="3432"/>
                  </a:cubicBezTo>
                  <a:lnTo>
                    <a:pt x="6174" y="4098"/>
                  </a:lnTo>
                  <a:lnTo>
                    <a:pt x="7661" y="4098"/>
                  </a:lnTo>
                  <a:cubicBezTo>
                    <a:pt x="7836" y="4099"/>
                    <a:pt x="7984" y="4273"/>
                    <a:pt x="7856" y="4511"/>
                  </a:cubicBezTo>
                  <a:close/>
                  <a:moveTo>
                    <a:pt x="1114" y="5698"/>
                  </a:moveTo>
                  <a:cubicBezTo>
                    <a:pt x="1102" y="4365"/>
                    <a:pt x="1114" y="366"/>
                    <a:pt x="1114" y="366"/>
                  </a:cubicBezTo>
                  <a:cubicBezTo>
                    <a:pt x="1114" y="164"/>
                    <a:pt x="1278" y="0"/>
                    <a:pt x="1480" y="0"/>
                  </a:cubicBezTo>
                  <a:lnTo>
                    <a:pt x="4408" y="0"/>
                  </a:lnTo>
                  <a:cubicBezTo>
                    <a:pt x="4455" y="0"/>
                    <a:pt x="4500" y="20"/>
                    <a:pt x="4531" y="55"/>
                  </a:cubicBezTo>
                  <a:lnTo>
                    <a:pt x="5478" y="1083"/>
                  </a:lnTo>
                  <a:cubicBezTo>
                    <a:pt x="5506" y="1114"/>
                    <a:pt x="5522" y="1155"/>
                    <a:pt x="5522" y="1197"/>
                  </a:cubicBezTo>
                  <a:lnTo>
                    <a:pt x="5522" y="3861"/>
                  </a:lnTo>
                  <a:lnTo>
                    <a:pt x="5215" y="3861"/>
                  </a:lnTo>
                  <a:lnTo>
                    <a:pt x="5215" y="1427"/>
                  </a:lnTo>
                  <a:cubicBezTo>
                    <a:pt x="5215" y="1385"/>
                    <a:pt x="5181" y="1350"/>
                    <a:pt x="5139" y="1350"/>
                  </a:cubicBezTo>
                  <a:lnTo>
                    <a:pt x="4414" y="1350"/>
                  </a:lnTo>
                  <a:cubicBezTo>
                    <a:pt x="4329" y="1350"/>
                    <a:pt x="4260" y="1282"/>
                    <a:pt x="4260" y="1197"/>
                  </a:cubicBezTo>
                  <a:lnTo>
                    <a:pt x="4260" y="384"/>
                  </a:lnTo>
                  <a:cubicBezTo>
                    <a:pt x="4260" y="342"/>
                    <a:pt x="4226" y="308"/>
                    <a:pt x="4184" y="308"/>
                  </a:cubicBezTo>
                  <a:lnTo>
                    <a:pt x="1480" y="308"/>
                  </a:lnTo>
                  <a:cubicBezTo>
                    <a:pt x="1448" y="308"/>
                    <a:pt x="1421" y="334"/>
                    <a:pt x="1421" y="366"/>
                  </a:cubicBezTo>
                  <a:lnTo>
                    <a:pt x="1421" y="5363"/>
                  </a:lnTo>
                  <a:lnTo>
                    <a:pt x="1186" y="5838"/>
                  </a:lnTo>
                  <a:cubicBezTo>
                    <a:pt x="1186" y="5838"/>
                    <a:pt x="1115" y="5833"/>
                    <a:pt x="1114" y="5698"/>
                  </a:cubicBezTo>
                  <a:close/>
                  <a:moveTo>
                    <a:pt x="4568" y="1043"/>
                  </a:moveTo>
                  <a:lnTo>
                    <a:pt x="5024" y="1043"/>
                  </a:lnTo>
                  <a:lnTo>
                    <a:pt x="4568" y="548"/>
                  </a:lnTo>
                  <a:lnTo>
                    <a:pt x="4568" y="1043"/>
                  </a:lnTo>
                  <a:close/>
                  <a:moveTo>
                    <a:pt x="4734" y="1663"/>
                  </a:moveTo>
                  <a:lnTo>
                    <a:pt x="1904" y="1663"/>
                  </a:lnTo>
                  <a:cubicBezTo>
                    <a:pt x="1800" y="1663"/>
                    <a:pt x="1715" y="1748"/>
                    <a:pt x="1715" y="1852"/>
                  </a:cubicBezTo>
                  <a:cubicBezTo>
                    <a:pt x="1715" y="1956"/>
                    <a:pt x="1800" y="2041"/>
                    <a:pt x="1904" y="2041"/>
                  </a:cubicBezTo>
                  <a:lnTo>
                    <a:pt x="4734" y="2041"/>
                  </a:lnTo>
                  <a:cubicBezTo>
                    <a:pt x="4839" y="2041"/>
                    <a:pt x="4923" y="1956"/>
                    <a:pt x="4923" y="1852"/>
                  </a:cubicBezTo>
                  <a:cubicBezTo>
                    <a:pt x="4923" y="1748"/>
                    <a:pt x="4838" y="1663"/>
                    <a:pt x="4734" y="1663"/>
                  </a:cubicBezTo>
                  <a:close/>
                  <a:moveTo>
                    <a:pt x="4923" y="2953"/>
                  </a:moveTo>
                  <a:cubicBezTo>
                    <a:pt x="4923" y="2848"/>
                    <a:pt x="4838" y="2764"/>
                    <a:pt x="4734" y="2764"/>
                  </a:cubicBezTo>
                  <a:lnTo>
                    <a:pt x="1904" y="2764"/>
                  </a:lnTo>
                  <a:cubicBezTo>
                    <a:pt x="1800" y="2764"/>
                    <a:pt x="1715" y="2849"/>
                    <a:pt x="1715" y="2953"/>
                  </a:cubicBezTo>
                  <a:cubicBezTo>
                    <a:pt x="1715" y="3057"/>
                    <a:pt x="1800" y="3142"/>
                    <a:pt x="1904" y="3142"/>
                  </a:cubicBezTo>
                  <a:lnTo>
                    <a:pt x="4734" y="3142"/>
                  </a:lnTo>
                  <a:cubicBezTo>
                    <a:pt x="4838" y="3142"/>
                    <a:pt x="4923" y="3057"/>
                    <a:pt x="4923" y="2953"/>
                  </a:cubicBezTo>
                  <a:close/>
                  <a:moveTo>
                    <a:pt x="1715" y="4061"/>
                  </a:moveTo>
                  <a:cubicBezTo>
                    <a:pt x="1715" y="4165"/>
                    <a:pt x="1800" y="4249"/>
                    <a:pt x="1904" y="4249"/>
                  </a:cubicBezTo>
                  <a:lnTo>
                    <a:pt x="1972" y="4249"/>
                  </a:lnTo>
                  <a:cubicBezTo>
                    <a:pt x="2091" y="3917"/>
                    <a:pt x="2387" y="3872"/>
                    <a:pt x="2387" y="3872"/>
                  </a:cubicBezTo>
                  <a:lnTo>
                    <a:pt x="1904" y="3872"/>
                  </a:lnTo>
                  <a:cubicBezTo>
                    <a:pt x="1800" y="3872"/>
                    <a:pt x="1715" y="3956"/>
                    <a:pt x="1715" y="40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baseline="0">
                <a:solidFill>
                  <a:schemeClr val="bg1"/>
                </a:solidFill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 userDrawn="1">
            <p:custDataLst>
              <p:tags r:id="rId15"/>
            </p:custDataLst>
          </p:nvPr>
        </p:nvGrpSpPr>
        <p:grpSpPr>
          <a:xfrm>
            <a:off x="-1" y="1"/>
            <a:ext cx="12192002" cy="6857999"/>
            <a:chOff x="-3" y="1"/>
            <a:chExt cx="24384004" cy="13715998"/>
          </a:xfrm>
        </p:grpSpPr>
        <p:sp>
          <p:nvSpPr>
            <p:cNvPr id="7" name="直角三角形 6"/>
            <p:cNvSpPr/>
            <p:nvPr>
              <p:custDataLst>
                <p:tags r:id="rId16"/>
              </p:custDataLst>
            </p:nvPr>
          </p:nvSpPr>
          <p:spPr>
            <a:xfrm rot="5400000">
              <a:off x="9000309" y="-9000311"/>
              <a:ext cx="418011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>
              <p:custDataLst>
                <p:tags r:id="rId17"/>
              </p:custDataLst>
            </p:nvPr>
          </p:nvSpPr>
          <p:spPr>
            <a:xfrm rot="5400000">
              <a:off x="8856617" y="-8856619"/>
              <a:ext cx="2778038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18"/>
              </p:custDataLst>
            </p:nvPr>
          </p:nvSpPr>
          <p:spPr>
            <a:xfrm rot="16200000">
              <a:off x="11210105" y="529045"/>
              <a:ext cx="4167054" cy="2218073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19"/>
              </p:custDataLst>
            </p:nvPr>
          </p:nvSpPr>
          <p:spPr>
            <a:xfrm rot="16200000">
              <a:off x="12742813" y="2074812"/>
              <a:ext cx="2791097" cy="204912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3"/>
            </p:custDataLst>
          </p:nvPr>
        </p:nvSpPr>
        <p:spPr>
          <a:xfrm>
            <a:off x="2488176" y="2368795"/>
            <a:ext cx="7215648" cy="151031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1828800" rtl="0" eaLnBrk="1" fontAlgn="auto" latinLnBrk="0" hangingPunct="1">
              <a:lnSpc>
                <a:spcPct val="100000"/>
              </a:lnSpc>
              <a:buNone/>
              <a:defRPr kumimoji="0" lang="zh-CN" altLang="en-US" sz="8300" b="1" i="0" u="none" strike="noStrike" kern="1200" cap="none" spc="1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17" name="直角三角形 16"/>
            <p:cNvSpPr/>
            <p:nvPr userDrawn="1">
              <p:custDataLst>
                <p:tags r:id="rId2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9" name="直角三角形 2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0" name="直角三角形 29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1" name="直角三角形 3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95275" y="304165"/>
            <a:ext cx="2933700" cy="552768"/>
            <a:chOff x="-3" y="1"/>
            <a:chExt cx="5867403" cy="1105753"/>
          </a:xfrm>
        </p:grpSpPr>
        <p:sp>
          <p:nvSpPr>
            <p:cNvPr id="31" name="直角三角形 3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2" name="直角三角形 3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 rot="10800000">
            <a:off x="8965565" y="6000433"/>
            <a:ext cx="2933700" cy="552768"/>
            <a:chOff x="152397" y="62468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318357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280347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1282700" y="2225675"/>
            <a:ext cx="9626918" cy="344487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62281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82930" y="1796098"/>
            <a:ext cx="3960178" cy="406177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idx="13"/>
            <p:custDataLst>
              <p:tags r:id="rId8"/>
            </p:custDataLst>
          </p:nvPr>
        </p:nvSpPr>
        <p:spPr>
          <a:xfrm>
            <a:off x="4969828" y="770255"/>
            <a:ext cx="6340793" cy="508762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10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23" name="直角三角形 22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21" name="直角三角形 20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12140" y="2927985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0" y="0"/>
            <a:ext cx="2933700" cy="552768"/>
            <a:chOff x="-3" y="1"/>
            <a:chExt cx="5867403" cy="1105753"/>
          </a:xfrm>
        </p:grpSpPr>
        <p:sp>
          <p:nvSpPr>
            <p:cNvPr id="36" name="直角三角形 35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直角三角形 3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 rot="10800000">
            <a:off x="9258300" y="6305233"/>
            <a:ext cx="2933700" cy="552768"/>
            <a:chOff x="152397" y="152401"/>
            <a:chExt cx="5867403" cy="1105753"/>
          </a:xfrm>
        </p:grpSpPr>
        <p:sp>
          <p:nvSpPr>
            <p:cNvPr id="34" name="直角三角形 33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5" name="直角三角形 3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algn="l"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594043" y="1635760"/>
            <a:ext cx="10975975" cy="29813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>
            <p:custDataLst>
              <p:tags r:id="rId2"/>
            </p:custDataLst>
          </p:nvPr>
        </p:nvGrpSpPr>
        <p:grpSpPr>
          <a:xfrm rot="10800000">
            <a:off x="9258299" y="6305123"/>
            <a:ext cx="2933702" cy="552877"/>
            <a:chOff x="152397" y="152401"/>
            <a:chExt cx="5867403" cy="1105753"/>
          </a:xfrm>
        </p:grpSpPr>
        <p:sp>
          <p:nvSpPr>
            <p:cNvPr id="25" name="直角三角形 2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533222" y="-22284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6" name="直角三角形 2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495212" y="-21904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939900"/>
          </a:xfrm>
        </p:spPr>
        <p:txBody>
          <a:bodyPr>
            <a:normAutofit/>
          </a:bodyPr>
          <a:lstStyle>
            <a:lvl1pPr algn="l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79755" y="1645285"/>
            <a:ext cx="5370513" cy="2894013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51893" y="1645285"/>
            <a:ext cx="5370513" cy="2930208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0" y="0"/>
            <a:ext cx="7106285" cy="1339215"/>
            <a:chOff x="-3" y="1"/>
            <a:chExt cx="5867403" cy="1105753"/>
          </a:xfrm>
        </p:grpSpPr>
        <p:sp>
          <p:nvSpPr>
            <p:cNvPr id="35" name="直角三角形 34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直角三角形 35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 rot="10800000">
            <a:off x="5085715" y="5518785"/>
            <a:ext cx="7106285" cy="1339215"/>
            <a:chOff x="-3" y="1"/>
            <a:chExt cx="5867403" cy="1105753"/>
          </a:xfrm>
        </p:grpSpPr>
        <p:sp>
          <p:nvSpPr>
            <p:cNvPr id="38" name="直角三角形 37"/>
            <p:cNvSpPr/>
            <p:nvPr userDrawn="1">
              <p:custDataLst>
                <p:tags r:id="rId5"/>
              </p:custDataLst>
            </p:nvPr>
          </p:nvSpPr>
          <p:spPr>
            <a:xfrm rot="5400000">
              <a:off x="2380822" y="-2380824"/>
              <a:ext cx="1105753" cy="586740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9" name="直角三角形 38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2342812" y="-2342814"/>
              <a:ext cx="734866" cy="542049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5" Type="http://schemas.openxmlformats.org/officeDocument/2006/relationships/theme" Target="../theme/theme3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slideLayout" Target="../slideLayouts/slideLayout17.xml"/><Relationship Id="rId19" Type="http://schemas.openxmlformats.org/officeDocument/2006/relationships/tags" Target="../tags/tag196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5" Type="http://schemas.openxmlformats.org/officeDocument/2006/relationships/theme" Target="../theme/theme4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97.xml"/><Relationship Id="rId18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5" Type="http://schemas.openxmlformats.org/officeDocument/2006/relationships/theme" Target="../theme/theme5.xml"/><Relationship Id="rId24" Type="http://schemas.openxmlformats.org/officeDocument/2006/relationships/tags" Target="../tags/tag603.xml"/><Relationship Id="rId23" Type="http://schemas.openxmlformats.org/officeDocument/2006/relationships/tags" Target="../tags/tag602.xml"/><Relationship Id="rId22" Type="http://schemas.openxmlformats.org/officeDocument/2006/relationships/tags" Target="../tags/tag601.xml"/><Relationship Id="rId21" Type="http://schemas.openxmlformats.org/officeDocument/2006/relationships/tags" Target="../tags/tag600.xml"/><Relationship Id="rId20" Type="http://schemas.openxmlformats.org/officeDocument/2006/relationships/tags" Target="../tags/tag599.xml"/><Relationship Id="rId2" Type="http://schemas.openxmlformats.org/officeDocument/2006/relationships/slideLayout" Target="../slideLayouts/slideLayout53.xml"/><Relationship Id="rId19" Type="http://schemas.openxmlformats.org/officeDocument/2006/relationships/tags" Target="../tags/tag598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952509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952509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3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3" y="952509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2000"/>
        </a:spcAft>
        <a:buFont typeface="Arial" panose="020B0604020202020204" pitchFamily="34" charset="0"/>
        <a:buChar char="•"/>
        <a:defRPr sz="160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608.xml"/><Relationship Id="rId4" Type="http://schemas.openxmlformats.org/officeDocument/2006/relationships/tags" Target="../tags/tag607.xml"/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" Type="http://schemas.openxmlformats.org/officeDocument/2006/relationships/tags" Target="../tags/tag60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8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686.xml"/><Relationship Id="rId3" Type="http://schemas.openxmlformats.org/officeDocument/2006/relationships/tags" Target="../tags/tag685.xml"/><Relationship Id="rId2" Type="http://schemas.openxmlformats.org/officeDocument/2006/relationships/tags" Target="../tags/tag684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2.xml"/><Relationship Id="rId1" Type="http://schemas.openxmlformats.org/officeDocument/2006/relationships/tags" Target="../tags/tag68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689.xml"/><Relationship Id="rId3" Type="http://schemas.openxmlformats.org/officeDocument/2006/relationships/tags" Target="../tags/tag68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9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694.xml"/><Relationship Id="rId1" Type="http://schemas.openxmlformats.org/officeDocument/2006/relationships/tags" Target="../tags/tag69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98.xml"/><Relationship Id="rId3" Type="http://schemas.openxmlformats.org/officeDocument/2006/relationships/tags" Target="../tags/tag697.xml"/><Relationship Id="rId2" Type="http://schemas.openxmlformats.org/officeDocument/2006/relationships/tags" Target="../tags/tag696.xml"/><Relationship Id="rId1" Type="http://schemas.openxmlformats.org/officeDocument/2006/relationships/tags" Target="../tags/tag69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03.xml"/><Relationship Id="rId8" Type="http://schemas.openxmlformats.org/officeDocument/2006/relationships/image" Target="../media/image18.png"/><Relationship Id="rId7" Type="http://schemas.openxmlformats.org/officeDocument/2006/relationships/tags" Target="../tags/tag702.xml"/><Relationship Id="rId6" Type="http://schemas.openxmlformats.org/officeDocument/2006/relationships/image" Target="../media/image17.png"/><Relationship Id="rId5" Type="http://schemas.openxmlformats.org/officeDocument/2006/relationships/tags" Target="../tags/tag701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700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22.xml"/><Relationship Id="rId11" Type="http://schemas.openxmlformats.org/officeDocument/2006/relationships/tags" Target="../tags/tag705.xml"/><Relationship Id="rId10" Type="http://schemas.openxmlformats.org/officeDocument/2006/relationships/tags" Target="../tags/tag704.xml"/><Relationship Id="rId1" Type="http://schemas.openxmlformats.org/officeDocument/2006/relationships/tags" Target="../tags/tag69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9.xml"/><Relationship Id="rId5" Type="http://schemas.openxmlformats.org/officeDocument/2006/relationships/themeOverride" Target="../theme/themeOverride2.xml"/><Relationship Id="rId4" Type="http://schemas.openxmlformats.org/officeDocument/2006/relationships/tags" Target="../tags/tag709.xml"/><Relationship Id="rId3" Type="http://schemas.openxmlformats.org/officeDocument/2006/relationships/tags" Target="../tags/tag708.xml"/><Relationship Id="rId2" Type="http://schemas.openxmlformats.org/officeDocument/2006/relationships/tags" Target="../tags/tag707.xml"/><Relationship Id="rId1" Type="http://schemas.openxmlformats.org/officeDocument/2006/relationships/tags" Target="../tags/tag70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18.xml"/><Relationship Id="rId8" Type="http://schemas.openxmlformats.org/officeDocument/2006/relationships/tags" Target="../tags/tag717.xml"/><Relationship Id="rId7" Type="http://schemas.openxmlformats.org/officeDocument/2006/relationships/tags" Target="../tags/tag716.xml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tags" Target="../tags/tag713.xml"/><Relationship Id="rId31" Type="http://schemas.openxmlformats.org/officeDocument/2006/relationships/notesSlide" Target="../notesSlides/notesSlide7.xml"/><Relationship Id="rId30" Type="http://schemas.openxmlformats.org/officeDocument/2006/relationships/slideLayout" Target="../slideLayouts/slideLayout22.xml"/><Relationship Id="rId3" Type="http://schemas.openxmlformats.org/officeDocument/2006/relationships/tags" Target="../tags/tag712.xml"/><Relationship Id="rId29" Type="http://schemas.openxmlformats.org/officeDocument/2006/relationships/tags" Target="../tags/tag736.xml"/><Relationship Id="rId28" Type="http://schemas.openxmlformats.org/officeDocument/2006/relationships/image" Target="../media/image20.png"/><Relationship Id="rId27" Type="http://schemas.openxmlformats.org/officeDocument/2006/relationships/image" Target="../media/image19.png"/><Relationship Id="rId26" Type="http://schemas.openxmlformats.org/officeDocument/2006/relationships/tags" Target="../tags/tag735.xml"/><Relationship Id="rId25" Type="http://schemas.openxmlformats.org/officeDocument/2006/relationships/tags" Target="../tags/tag734.xml"/><Relationship Id="rId24" Type="http://schemas.openxmlformats.org/officeDocument/2006/relationships/tags" Target="../tags/tag733.xml"/><Relationship Id="rId23" Type="http://schemas.openxmlformats.org/officeDocument/2006/relationships/tags" Target="../tags/tag732.xml"/><Relationship Id="rId22" Type="http://schemas.openxmlformats.org/officeDocument/2006/relationships/tags" Target="../tags/tag731.xml"/><Relationship Id="rId21" Type="http://schemas.openxmlformats.org/officeDocument/2006/relationships/tags" Target="../tags/tag730.xml"/><Relationship Id="rId20" Type="http://schemas.openxmlformats.org/officeDocument/2006/relationships/tags" Target="../tags/tag729.xml"/><Relationship Id="rId2" Type="http://schemas.openxmlformats.org/officeDocument/2006/relationships/tags" Target="../tags/tag711.xml"/><Relationship Id="rId19" Type="http://schemas.openxmlformats.org/officeDocument/2006/relationships/tags" Target="../tags/tag728.xml"/><Relationship Id="rId18" Type="http://schemas.openxmlformats.org/officeDocument/2006/relationships/tags" Target="../tags/tag727.xml"/><Relationship Id="rId17" Type="http://schemas.openxmlformats.org/officeDocument/2006/relationships/tags" Target="../tags/tag726.xml"/><Relationship Id="rId16" Type="http://schemas.openxmlformats.org/officeDocument/2006/relationships/tags" Target="../tags/tag725.xml"/><Relationship Id="rId15" Type="http://schemas.openxmlformats.org/officeDocument/2006/relationships/tags" Target="../tags/tag724.xml"/><Relationship Id="rId14" Type="http://schemas.openxmlformats.org/officeDocument/2006/relationships/tags" Target="../tags/tag723.xml"/><Relationship Id="rId13" Type="http://schemas.openxmlformats.org/officeDocument/2006/relationships/tags" Target="../tags/tag722.xml"/><Relationship Id="rId12" Type="http://schemas.openxmlformats.org/officeDocument/2006/relationships/tags" Target="../tags/tag721.xml"/><Relationship Id="rId11" Type="http://schemas.openxmlformats.org/officeDocument/2006/relationships/tags" Target="../tags/tag720.xml"/><Relationship Id="rId10" Type="http://schemas.openxmlformats.org/officeDocument/2006/relationships/tags" Target="../tags/tag719.xml"/><Relationship Id="rId1" Type="http://schemas.openxmlformats.org/officeDocument/2006/relationships/tags" Target="../tags/tag7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38.xml"/><Relationship Id="rId1" Type="http://schemas.openxmlformats.org/officeDocument/2006/relationships/tags" Target="../tags/tag7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740.xml"/><Relationship Id="rId6" Type="http://schemas.openxmlformats.org/officeDocument/2006/relationships/tags" Target="../tags/tag73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17.xml"/><Relationship Id="rId8" Type="http://schemas.openxmlformats.org/officeDocument/2006/relationships/tags" Target="../tags/tag616.xml"/><Relationship Id="rId7" Type="http://schemas.openxmlformats.org/officeDocument/2006/relationships/tags" Target="../tags/tag615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4" Type="http://schemas.openxmlformats.org/officeDocument/2006/relationships/tags" Target="../tags/tag612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22.xml"/><Relationship Id="rId33" Type="http://schemas.openxmlformats.org/officeDocument/2006/relationships/tags" Target="../tags/tag641.xml"/><Relationship Id="rId32" Type="http://schemas.openxmlformats.org/officeDocument/2006/relationships/tags" Target="../tags/tag640.xml"/><Relationship Id="rId31" Type="http://schemas.openxmlformats.org/officeDocument/2006/relationships/tags" Target="../tags/tag639.xml"/><Relationship Id="rId30" Type="http://schemas.openxmlformats.org/officeDocument/2006/relationships/tags" Target="../tags/tag638.xml"/><Relationship Id="rId3" Type="http://schemas.openxmlformats.org/officeDocument/2006/relationships/tags" Target="../tags/tag611.xml"/><Relationship Id="rId29" Type="http://schemas.openxmlformats.org/officeDocument/2006/relationships/tags" Target="../tags/tag637.xml"/><Relationship Id="rId28" Type="http://schemas.openxmlformats.org/officeDocument/2006/relationships/tags" Target="../tags/tag636.xml"/><Relationship Id="rId27" Type="http://schemas.openxmlformats.org/officeDocument/2006/relationships/tags" Target="../tags/tag635.xml"/><Relationship Id="rId26" Type="http://schemas.openxmlformats.org/officeDocument/2006/relationships/tags" Target="../tags/tag634.xml"/><Relationship Id="rId25" Type="http://schemas.openxmlformats.org/officeDocument/2006/relationships/tags" Target="../tags/tag633.xml"/><Relationship Id="rId24" Type="http://schemas.openxmlformats.org/officeDocument/2006/relationships/tags" Target="../tags/tag632.xml"/><Relationship Id="rId23" Type="http://schemas.openxmlformats.org/officeDocument/2006/relationships/tags" Target="../tags/tag631.xml"/><Relationship Id="rId22" Type="http://schemas.openxmlformats.org/officeDocument/2006/relationships/tags" Target="../tags/tag630.xml"/><Relationship Id="rId21" Type="http://schemas.openxmlformats.org/officeDocument/2006/relationships/tags" Target="../tags/tag629.xml"/><Relationship Id="rId20" Type="http://schemas.openxmlformats.org/officeDocument/2006/relationships/tags" Target="../tags/tag628.xml"/><Relationship Id="rId2" Type="http://schemas.openxmlformats.org/officeDocument/2006/relationships/tags" Target="../tags/tag610.xml"/><Relationship Id="rId19" Type="http://schemas.openxmlformats.org/officeDocument/2006/relationships/tags" Target="../tags/tag627.xml"/><Relationship Id="rId18" Type="http://schemas.openxmlformats.org/officeDocument/2006/relationships/tags" Target="../tags/tag626.xml"/><Relationship Id="rId17" Type="http://schemas.openxmlformats.org/officeDocument/2006/relationships/tags" Target="../tags/tag625.xml"/><Relationship Id="rId16" Type="http://schemas.openxmlformats.org/officeDocument/2006/relationships/tags" Target="../tags/tag624.xml"/><Relationship Id="rId15" Type="http://schemas.openxmlformats.org/officeDocument/2006/relationships/tags" Target="../tags/tag623.xml"/><Relationship Id="rId14" Type="http://schemas.openxmlformats.org/officeDocument/2006/relationships/tags" Target="../tags/tag622.xml"/><Relationship Id="rId13" Type="http://schemas.openxmlformats.org/officeDocument/2006/relationships/tags" Target="../tags/tag621.xml"/><Relationship Id="rId12" Type="http://schemas.openxmlformats.org/officeDocument/2006/relationships/tags" Target="../tags/tag620.xml"/><Relationship Id="rId11" Type="http://schemas.openxmlformats.org/officeDocument/2006/relationships/tags" Target="../tags/tag619.xml"/><Relationship Id="rId10" Type="http://schemas.openxmlformats.org/officeDocument/2006/relationships/tags" Target="../tags/tag618.xml"/><Relationship Id="rId1" Type="http://schemas.openxmlformats.org/officeDocument/2006/relationships/tags" Target="../tags/tag609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742.xml"/><Relationship Id="rId4" Type="http://schemas.openxmlformats.org/officeDocument/2006/relationships/tags" Target="../tags/tag74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748.xml"/><Relationship Id="rId3" Type="http://schemas.openxmlformats.org/officeDocument/2006/relationships/tags" Target="../tags/tag747.xml"/><Relationship Id="rId2" Type="http://schemas.openxmlformats.org/officeDocument/2006/relationships/tags" Target="../tags/tag746.xml"/><Relationship Id="rId1" Type="http://schemas.openxmlformats.org/officeDocument/2006/relationships/tags" Target="../tags/tag7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50.xml"/><Relationship Id="rId1" Type="http://schemas.openxmlformats.org/officeDocument/2006/relationships/tags" Target="../tags/tag74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tags" Target="../tags/tag75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758.xml"/><Relationship Id="rId3" Type="http://schemas.openxmlformats.org/officeDocument/2006/relationships/tags" Target="../tags/tag757.xml"/><Relationship Id="rId2" Type="http://schemas.openxmlformats.org/officeDocument/2006/relationships/tags" Target="../tags/tag756.xml"/><Relationship Id="rId1" Type="http://schemas.openxmlformats.org/officeDocument/2006/relationships/tags" Target="../tags/tag75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3.xml"/><Relationship Id="rId8" Type="http://schemas.openxmlformats.org/officeDocument/2006/relationships/tags" Target="../tags/tag762.xml"/><Relationship Id="rId7" Type="http://schemas.openxmlformats.org/officeDocument/2006/relationships/tags" Target="../tags/tag76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3.png"/><Relationship Id="rId4" Type="http://schemas.openxmlformats.org/officeDocument/2006/relationships/tags" Target="../tags/tag760.xml"/><Relationship Id="rId3" Type="http://schemas.openxmlformats.org/officeDocument/2006/relationships/image" Target="file:///C:\Users\1V994W2\PycharmProjects\PPT_Background_Generation/pic_temp/0_pic_quater_right_up.png" TargetMode="External"/><Relationship Id="rId28" Type="http://schemas.openxmlformats.org/officeDocument/2006/relationships/notesSlide" Target="../notesSlides/notesSlide8.xml"/><Relationship Id="rId27" Type="http://schemas.openxmlformats.org/officeDocument/2006/relationships/slideLayout" Target="../slideLayouts/slideLayout22.xml"/><Relationship Id="rId26" Type="http://schemas.openxmlformats.org/officeDocument/2006/relationships/tags" Target="../tags/tag775.xml"/><Relationship Id="rId25" Type="http://schemas.openxmlformats.org/officeDocument/2006/relationships/image" Target="../media/image20.png"/><Relationship Id="rId24" Type="http://schemas.openxmlformats.org/officeDocument/2006/relationships/image" Target="../media/image19.png"/><Relationship Id="rId23" Type="http://schemas.openxmlformats.org/officeDocument/2006/relationships/tags" Target="../tags/tag774.xml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6.png"/><Relationship Id="rId19" Type="http://schemas.openxmlformats.org/officeDocument/2006/relationships/tags" Target="../tags/tag773.xml"/><Relationship Id="rId18" Type="http://schemas.openxmlformats.org/officeDocument/2006/relationships/tags" Target="../tags/tag772.xml"/><Relationship Id="rId17" Type="http://schemas.openxmlformats.org/officeDocument/2006/relationships/tags" Target="../tags/tag771.xml"/><Relationship Id="rId16" Type="http://schemas.openxmlformats.org/officeDocument/2006/relationships/tags" Target="../tags/tag770.xml"/><Relationship Id="rId15" Type="http://schemas.openxmlformats.org/officeDocument/2006/relationships/tags" Target="../tags/tag769.xml"/><Relationship Id="rId14" Type="http://schemas.openxmlformats.org/officeDocument/2006/relationships/tags" Target="../tags/tag768.xml"/><Relationship Id="rId13" Type="http://schemas.openxmlformats.org/officeDocument/2006/relationships/tags" Target="../tags/tag767.xml"/><Relationship Id="rId12" Type="http://schemas.openxmlformats.org/officeDocument/2006/relationships/tags" Target="../tags/tag766.xml"/><Relationship Id="rId11" Type="http://schemas.openxmlformats.org/officeDocument/2006/relationships/tags" Target="../tags/tag765.xml"/><Relationship Id="rId10" Type="http://schemas.openxmlformats.org/officeDocument/2006/relationships/tags" Target="../tags/tag764.xml"/><Relationship Id="rId1" Type="http://schemas.openxmlformats.org/officeDocument/2006/relationships/tags" Target="../tags/tag7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76.xml"/><Relationship Id="rId1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779.xml"/><Relationship Id="rId4" Type="http://schemas.openxmlformats.org/officeDocument/2006/relationships/tags" Target="../tags/tag778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77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782.xml"/><Relationship Id="rId2" Type="http://schemas.openxmlformats.org/officeDocument/2006/relationships/tags" Target="../tags/tag781.xml"/><Relationship Id="rId1" Type="http://schemas.openxmlformats.org/officeDocument/2006/relationships/tags" Target="../tags/tag78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" Type="http://schemas.openxmlformats.org/officeDocument/2006/relationships/tags" Target="../tags/tag64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785.xml"/><Relationship Id="rId2" Type="http://schemas.openxmlformats.org/officeDocument/2006/relationships/tags" Target="../tags/tag784.xml"/><Relationship Id="rId1" Type="http://schemas.openxmlformats.org/officeDocument/2006/relationships/tags" Target="../tags/tag78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790.xml"/><Relationship Id="rId8" Type="http://schemas.openxmlformats.org/officeDocument/2006/relationships/tags" Target="../tags/tag789.xml"/><Relationship Id="rId7" Type="http://schemas.openxmlformats.org/officeDocument/2006/relationships/tags" Target="../tags/tag78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3.png"/><Relationship Id="rId4" Type="http://schemas.openxmlformats.org/officeDocument/2006/relationships/tags" Target="../tags/tag787.xml"/><Relationship Id="rId3" Type="http://schemas.openxmlformats.org/officeDocument/2006/relationships/image" Target="file:///C:\Users\1V994W2\PycharmProjects\PPT_Background_Generation/pic_temp/0_pic_quater_right_up.png" TargetMode="External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794.xml"/><Relationship Id="rId13" Type="http://schemas.openxmlformats.org/officeDocument/2006/relationships/image" Target="../media/image40.png"/><Relationship Id="rId12" Type="http://schemas.openxmlformats.org/officeDocument/2006/relationships/tags" Target="../tags/tag793.xml"/><Relationship Id="rId11" Type="http://schemas.openxmlformats.org/officeDocument/2006/relationships/tags" Target="../tags/tag792.xml"/><Relationship Id="rId10" Type="http://schemas.openxmlformats.org/officeDocument/2006/relationships/tags" Target="../tags/tag791.xml"/><Relationship Id="rId1" Type="http://schemas.openxmlformats.org/officeDocument/2006/relationships/tags" Target="../tags/tag786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796.xml"/><Relationship Id="rId2" Type="http://schemas.openxmlformats.org/officeDocument/2006/relationships/image" Target="../media/image41.png"/><Relationship Id="rId1" Type="http://schemas.openxmlformats.org/officeDocument/2006/relationships/tags" Target="../tags/tag79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805.xml"/><Relationship Id="rId8" Type="http://schemas.openxmlformats.org/officeDocument/2006/relationships/tags" Target="../tags/tag804.xml"/><Relationship Id="rId7" Type="http://schemas.openxmlformats.org/officeDocument/2006/relationships/tags" Target="../tags/tag803.xml"/><Relationship Id="rId6" Type="http://schemas.openxmlformats.org/officeDocument/2006/relationships/tags" Target="../tags/tag802.xml"/><Relationship Id="rId5" Type="http://schemas.openxmlformats.org/officeDocument/2006/relationships/tags" Target="../tags/tag801.xml"/><Relationship Id="rId4" Type="http://schemas.openxmlformats.org/officeDocument/2006/relationships/tags" Target="../tags/tag800.xml"/><Relationship Id="rId3" Type="http://schemas.openxmlformats.org/officeDocument/2006/relationships/tags" Target="../tags/tag799.xml"/><Relationship Id="rId28" Type="http://schemas.openxmlformats.org/officeDocument/2006/relationships/notesSlide" Target="../notesSlides/notesSlide12.xml"/><Relationship Id="rId27" Type="http://schemas.openxmlformats.org/officeDocument/2006/relationships/slideLayout" Target="../slideLayouts/slideLayout22.xml"/><Relationship Id="rId26" Type="http://schemas.openxmlformats.org/officeDocument/2006/relationships/tags" Target="../tags/tag822.xml"/><Relationship Id="rId25" Type="http://schemas.openxmlformats.org/officeDocument/2006/relationships/tags" Target="../tags/tag821.xml"/><Relationship Id="rId24" Type="http://schemas.openxmlformats.org/officeDocument/2006/relationships/tags" Target="../tags/tag820.xml"/><Relationship Id="rId23" Type="http://schemas.openxmlformats.org/officeDocument/2006/relationships/tags" Target="../tags/tag819.xml"/><Relationship Id="rId22" Type="http://schemas.openxmlformats.org/officeDocument/2006/relationships/tags" Target="../tags/tag818.xml"/><Relationship Id="rId21" Type="http://schemas.openxmlformats.org/officeDocument/2006/relationships/tags" Target="../tags/tag817.xml"/><Relationship Id="rId20" Type="http://schemas.openxmlformats.org/officeDocument/2006/relationships/tags" Target="../tags/tag816.xml"/><Relationship Id="rId2" Type="http://schemas.openxmlformats.org/officeDocument/2006/relationships/tags" Target="../tags/tag798.xml"/><Relationship Id="rId19" Type="http://schemas.openxmlformats.org/officeDocument/2006/relationships/tags" Target="../tags/tag815.xml"/><Relationship Id="rId18" Type="http://schemas.openxmlformats.org/officeDocument/2006/relationships/tags" Target="../tags/tag814.xml"/><Relationship Id="rId17" Type="http://schemas.openxmlformats.org/officeDocument/2006/relationships/tags" Target="../tags/tag813.xml"/><Relationship Id="rId16" Type="http://schemas.openxmlformats.org/officeDocument/2006/relationships/tags" Target="../tags/tag812.xml"/><Relationship Id="rId15" Type="http://schemas.openxmlformats.org/officeDocument/2006/relationships/tags" Target="../tags/tag811.xml"/><Relationship Id="rId14" Type="http://schemas.openxmlformats.org/officeDocument/2006/relationships/tags" Target="../tags/tag810.xml"/><Relationship Id="rId13" Type="http://schemas.openxmlformats.org/officeDocument/2006/relationships/tags" Target="../tags/tag809.xml"/><Relationship Id="rId12" Type="http://schemas.openxmlformats.org/officeDocument/2006/relationships/tags" Target="../tags/tag808.xml"/><Relationship Id="rId11" Type="http://schemas.openxmlformats.org/officeDocument/2006/relationships/tags" Target="../tags/tag807.xml"/><Relationship Id="rId10" Type="http://schemas.openxmlformats.org/officeDocument/2006/relationships/tags" Target="../tags/tag806.xml"/><Relationship Id="rId1" Type="http://schemas.openxmlformats.org/officeDocument/2006/relationships/tags" Target="../tags/tag79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831.xml"/><Relationship Id="rId8" Type="http://schemas.openxmlformats.org/officeDocument/2006/relationships/tags" Target="../tags/tag830.xml"/><Relationship Id="rId7" Type="http://schemas.openxmlformats.org/officeDocument/2006/relationships/tags" Target="../tags/tag829.xml"/><Relationship Id="rId6" Type="http://schemas.openxmlformats.org/officeDocument/2006/relationships/tags" Target="../tags/tag828.xml"/><Relationship Id="rId5" Type="http://schemas.openxmlformats.org/officeDocument/2006/relationships/tags" Target="../tags/tag827.xml"/><Relationship Id="rId4" Type="http://schemas.openxmlformats.org/officeDocument/2006/relationships/tags" Target="../tags/tag826.xml"/><Relationship Id="rId3" Type="http://schemas.openxmlformats.org/officeDocument/2006/relationships/tags" Target="../tags/tag825.xml"/><Relationship Id="rId2" Type="http://schemas.openxmlformats.org/officeDocument/2006/relationships/tags" Target="../tags/tag824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832.xml"/><Relationship Id="rId1" Type="http://schemas.openxmlformats.org/officeDocument/2006/relationships/tags" Target="../tags/tag82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36.xml"/><Relationship Id="rId3" Type="http://schemas.openxmlformats.org/officeDocument/2006/relationships/tags" Target="../tags/tag835.xml"/><Relationship Id="rId2" Type="http://schemas.openxmlformats.org/officeDocument/2006/relationships/tags" Target="../tags/tag834.xml"/><Relationship Id="rId1" Type="http://schemas.openxmlformats.org/officeDocument/2006/relationships/tags" Target="../tags/tag83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845.xml"/><Relationship Id="rId8" Type="http://schemas.openxmlformats.org/officeDocument/2006/relationships/tags" Target="../tags/tag844.xml"/><Relationship Id="rId7" Type="http://schemas.openxmlformats.org/officeDocument/2006/relationships/tags" Target="../tags/tag843.xml"/><Relationship Id="rId6" Type="http://schemas.openxmlformats.org/officeDocument/2006/relationships/tags" Target="../tags/tag842.xml"/><Relationship Id="rId5" Type="http://schemas.openxmlformats.org/officeDocument/2006/relationships/tags" Target="../tags/tag841.xml"/><Relationship Id="rId4" Type="http://schemas.openxmlformats.org/officeDocument/2006/relationships/tags" Target="../tags/tag840.xml"/><Relationship Id="rId3" Type="http://schemas.openxmlformats.org/officeDocument/2006/relationships/tags" Target="../tags/tag839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22.xml"/><Relationship Id="rId23" Type="http://schemas.openxmlformats.org/officeDocument/2006/relationships/tags" Target="../tags/tag859.xml"/><Relationship Id="rId22" Type="http://schemas.openxmlformats.org/officeDocument/2006/relationships/tags" Target="../tags/tag858.xml"/><Relationship Id="rId21" Type="http://schemas.openxmlformats.org/officeDocument/2006/relationships/tags" Target="../tags/tag857.xml"/><Relationship Id="rId20" Type="http://schemas.openxmlformats.org/officeDocument/2006/relationships/tags" Target="../tags/tag856.xml"/><Relationship Id="rId2" Type="http://schemas.openxmlformats.org/officeDocument/2006/relationships/tags" Target="../tags/tag838.xml"/><Relationship Id="rId19" Type="http://schemas.openxmlformats.org/officeDocument/2006/relationships/tags" Target="../tags/tag855.xml"/><Relationship Id="rId18" Type="http://schemas.openxmlformats.org/officeDocument/2006/relationships/tags" Target="../tags/tag854.xml"/><Relationship Id="rId17" Type="http://schemas.openxmlformats.org/officeDocument/2006/relationships/tags" Target="../tags/tag853.xml"/><Relationship Id="rId16" Type="http://schemas.openxmlformats.org/officeDocument/2006/relationships/tags" Target="../tags/tag852.xml"/><Relationship Id="rId15" Type="http://schemas.openxmlformats.org/officeDocument/2006/relationships/tags" Target="../tags/tag851.xml"/><Relationship Id="rId14" Type="http://schemas.openxmlformats.org/officeDocument/2006/relationships/tags" Target="../tags/tag850.xml"/><Relationship Id="rId13" Type="http://schemas.openxmlformats.org/officeDocument/2006/relationships/tags" Target="../tags/tag849.xml"/><Relationship Id="rId12" Type="http://schemas.openxmlformats.org/officeDocument/2006/relationships/tags" Target="../tags/tag848.xml"/><Relationship Id="rId11" Type="http://schemas.openxmlformats.org/officeDocument/2006/relationships/tags" Target="../tags/tag847.xml"/><Relationship Id="rId10" Type="http://schemas.openxmlformats.org/officeDocument/2006/relationships/tags" Target="../tags/tag846.xml"/><Relationship Id="rId1" Type="http://schemas.openxmlformats.org/officeDocument/2006/relationships/tags" Target="../tags/tag83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61.xml"/><Relationship Id="rId2" Type="http://schemas.openxmlformats.org/officeDocument/2006/relationships/tags" Target="../tags/tag860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868.xml"/><Relationship Id="rId8" Type="http://schemas.openxmlformats.org/officeDocument/2006/relationships/tags" Target="../tags/tag867.xml"/><Relationship Id="rId7" Type="http://schemas.openxmlformats.org/officeDocument/2006/relationships/tags" Target="../tags/tag866.xml"/><Relationship Id="rId6" Type="http://schemas.openxmlformats.org/officeDocument/2006/relationships/image" Target="../media/image44.png"/><Relationship Id="rId5" Type="http://schemas.openxmlformats.org/officeDocument/2006/relationships/tags" Target="../tags/tag865.xml"/><Relationship Id="rId4" Type="http://schemas.openxmlformats.org/officeDocument/2006/relationships/tags" Target="../tags/tag864.xml"/><Relationship Id="rId3" Type="http://schemas.openxmlformats.org/officeDocument/2006/relationships/tags" Target="../tags/tag863.xml"/><Relationship Id="rId2" Type="http://schemas.openxmlformats.org/officeDocument/2006/relationships/image" Target="../media/image43.png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873.xml"/><Relationship Id="rId15" Type="http://schemas.openxmlformats.org/officeDocument/2006/relationships/tags" Target="../tags/tag872.xml"/><Relationship Id="rId14" Type="http://schemas.openxmlformats.org/officeDocument/2006/relationships/image" Target="../media/image46.png"/><Relationship Id="rId13" Type="http://schemas.openxmlformats.org/officeDocument/2006/relationships/tags" Target="../tags/tag871.xml"/><Relationship Id="rId12" Type="http://schemas.openxmlformats.org/officeDocument/2006/relationships/tags" Target="../tags/tag870.xml"/><Relationship Id="rId11" Type="http://schemas.openxmlformats.org/officeDocument/2006/relationships/tags" Target="../tags/tag869.xml"/><Relationship Id="rId10" Type="http://schemas.openxmlformats.org/officeDocument/2006/relationships/image" Target="../media/image45.png"/><Relationship Id="rId1" Type="http://schemas.openxmlformats.org/officeDocument/2006/relationships/tags" Target="../tags/tag8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75.xml"/><Relationship Id="rId1" Type="http://schemas.openxmlformats.org/officeDocument/2006/relationships/tags" Target="../tags/tag87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64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4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877.xml"/><Relationship Id="rId1" Type="http://schemas.openxmlformats.org/officeDocument/2006/relationships/tags" Target="../tags/tag876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880.xml"/><Relationship Id="rId2" Type="http://schemas.openxmlformats.org/officeDocument/2006/relationships/tags" Target="../tags/tag879.xml"/><Relationship Id="rId1" Type="http://schemas.openxmlformats.org/officeDocument/2006/relationships/tags" Target="../tags/tag87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64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648.xml"/><Relationship Id="rId1" Type="http://schemas.openxmlformats.org/officeDocument/2006/relationships/tags" Target="../tags/tag6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651.xml"/><Relationship Id="rId1" Type="http://schemas.openxmlformats.org/officeDocument/2006/relationships/tags" Target="../tags/tag65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60.xml"/><Relationship Id="rId8" Type="http://schemas.openxmlformats.org/officeDocument/2006/relationships/tags" Target="../tags/tag659.xml"/><Relationship Id="rId7" Type="http://schemas.openxmlformats.org/officeDocument/2006/relationships/tags" Target="../tags/tag658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tags" Target="../tags/tag655.xml"/><Relationship Id="rId3" Type="http://schemas.openxmlformats.org/officeDocument/2006/relationships/tags" Target="../tags/tag654.xml"/><Relationship Id="rId2" Type="http://schemas.openxmlformats.org/officeDocument/2006/relationships/tags" Target="../tags/tag653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22.xml"/><Relationship Id="rId13" Type="http://schemas.openxmlformats.org/officeDocument/2006/relationships/tags" Target="../tags/tag662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tags" Target="../tags/tag661.xml"/><Relationship Id="rId1" Type="http://schemas.openxmlformats.org/officeDocument/2006/relationships/tags" Target="../tags/tag65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71.xml"/><Relationship Id="rId8" Type="http://schemas.openxmlformats.org/officeDocument/2006/relationships/tags" Target="../tags/tag670.xml"/><Relationship Id="rId7" Type="http://schemas.openxmlformats.org/officeDocument/2006/relationships/tags" Target="../tags/tag669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678.xml"/><Relationship Id="rId15" Type="http://schemas.openxmlformats.org/officeDocument/2006/relationships/tags" Target="../tags/tag677.xml"/><Relationship Id="rId14" Type="http://schemas.openxmlformats.org/officeDocument/2006/relationships/tags" Target="../tags/tag676.xml"/><Relationship Id="rId13" Type="http://schemas.openxmlformats.org/officeDocument/2006/relationships/tags" Target="../tags/tag675.xml"/><Relationship Id="rId12" Type="http://schemas.openxmlformats.org/officeDocument/2006/relationships/tags" Target="../tags/tag674.xml"/><Relationship Id="rId11" Type="http://schemas.openxmlformats.org/officeDocument/2006/relationships/tags" Target="../tags/tag673.xml"/><Relationship Id="rId10" Type="http://schemas.openxmlformats.org/officeDocument/2006/relationships/tags" Target="../tags/tag672.xml"/><Relationship Id="rId1" Type="http://schemas.openxmlformats.org/officeDocument/2006/relationships/tags" Target="../tags/tag66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82.xml"/><Relationship Id="rId3" Type="http://schemas.openxmlformats.org/officeDocument/2006/relationships/tags" Target="../tags/tag681.xml"/><Relationship Id="rId2" Type="http://schemas.openxmlformats.org/officeDocument/2006/relationships/tags" Target="../tags/tag680.xml"/><Relationship Id="rId1" Type="http://schemas.openxmlformats.org/officeDocument/2006/relationships/tags" Target="../tags/tag6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83763" y="638346"/>
            <a:ext cx="2729979" cy="1107995"/>
          </a:xfrm>
          <a:prstGeom prst="rect">
            <a:avLst/>
          </a:prstGeom>
          <a:noFill/>
        </p:spPr>
        <p:txBody>
          <a:bodyPr wrap="square" rtlCol="0">
            <a:normAutofit lnSpcReduction="1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69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2023</a:t>
            </a:r>
            <a:endParaRPr lang="en-US" altLang="zh-CN" sz="69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33805" y="1663700"/>
            <a:ext cx="9945370" cy="237807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“</a:t>
            </a:r>
            <a:r>
              <a:rPr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ForeSight</a:t>
            </a:r>
            <a:r>
              <a:rPr 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”</a:t>
            </a:r>
            <a:br>
              <a:rPr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预测平台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407920" y="5021580"/>
            <a:ext cx="7482840" cy="5391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ct val="100000"/>
            </a:pPr>
            <a:r>
              <a:rPr lang="zh-CN" sz="2000" dirty="0"/>
              <a:t>项目负责人：陈琪琪</a:t>
            </a:r>
            <a:r>
              <a:rPr lang="en-US" altLang="zh-CN" sz="2000" dirty="0"/>
              <a:t>  </a:t>
            </a:r>
            <a:r>
              <a:rPr lang="zh-CN" altLang="en-US" sz="2000" dirty="0"/>
              <a:t>联系方式：</a:t>
            </a:r>
            <a:r>
              <a:rPr lang="en-US" altLang="zh-CN" sz="2000" dirty="0"/>
              <a:t>19898820557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2915265" y="8502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5" name="副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830830" y="5644515"/>
            <a:ext cx="6429375" cy="643890"/>
          </a:xfrm>
          <a:prstGeom prst="rect">
            <a:avLst/>
          </a:prstGeom>
        </p:spPr>
        <p:txBody>
          <a:bodyPr vert="horz" lIns="90170" tIns="46990" rIns="90170" bIns="46990" rtlCol="0">
            <a:normAutofit lnSpcReduction="10000"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sz="2400" u="none" strike="noStrike" kern="1200" cap="none" spc="4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sz="18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sz="1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2000"/>
              </a:spcAft>
              <a:buFont typeface="Arial" panose="020B0604020202020204" pitchFamily="34" charset="0"/>
              <a:buNone/>
              <a:defRPr sz="1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10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10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10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10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ct val="100000"/>
            </a:pPr>
            <a:r>
              <a:rPr lang="zh-CN" sz="1800" dirty="0"/>
              <a:t>团队其他成员：王姚瑶、刘宇歆、龚林銮</a:t>
            </a:r>
            <a:endParaRPr lang="zh-CN" sz="1800" dirty="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7"/>
          <p:cNvSpPr txBox="1"/>
          <p:nvPr>
            <p:custDataLst>
              <p:tags r:id="rId1"/>
            </p:custDataLst>
          </p:nvPr>
        </p:nvSpPr>
        <p:spPr>
          <a:xfrm>
            <a:off x="3509645" y="1210310"/>
            <a:ext cx="8368665" cy="6477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预测市场利润大，成本低，行业发展参差不齐，信息充斥网络，竞争激烈</a:t>
            </a:r>
            <a:endParaRPr lang="zh-CN" altLang="en-US" sz="20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889375" y="1816100"/>
            <a:ext cx="3582035" cy="245110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①当下预测服务信息泛滥，对比过去的仅存于线下的熟人介绍的传播。现在的预测服务充斥在微信、微博、知乎及各个短视频平台。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③由于信息量激增，寻求预测服务的人，要花费大量的时间挑选和甄别，而真正有价值的信息往往被淹没。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004810" y="2211070"/>
            <a:ext cx="3444875" cy="166116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②上述预测服务信息缺乏有效的引导和指向，以及信息量每日激增，造成大量信息冗余。受众接受内容趋同。这与专业团队生产内容的效果近乎一致，却没有产生同样的可信度。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7689850" y="1944370"/>
            <a:ext cx="8255" cy="2195195"/>
          </a:xfrm>
          <a:prstGeom prst="line">
            <a:avLst/>
          </a:prstGeom>
          <a:ln w="19050">
            <a:solidFill>
              <a:srgbClr val="EE7F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889375" y="4474210"/>
            <a:ext cx="7782560" cy="2011680"/>
            <a:chOff x="6440" y="6316"/>
            <a:chExt cx="12256" cy="31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0" y="6316"/>
              <a:ext cx="4074" cy="310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42" y="6316"/>
              <a:ext cx="4155" cy="3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0" y="6316"/>
              <a:ext cx="3748" cy="3106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rcRect l="26076" r="32097"/>
          <a:stretch>
            <a:fillRect/>
          </a:stretch>
        </p:blipFill>
        <p:spPr>
          <a:xfrm>
            <a:off x="577850" y="1412240"/>
            <a:ext cx="2696210" cy="403352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04970" y="427905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市场竞争力分析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6" name="半闭框 1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半闭框 16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3070" y="40885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市场需求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945" y="1728470"/>
            <a:ext cx="11040110" cy="108775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，预测平台面对的客户群体多为中年以上人士，有一定的经济基础，并且很容易下沉。而预测本就是下沉市场的事情，用户很愿意为此付费。“中国约有14亿人口，16~50岁的目标用户占比约45%，其中付费用户约16%，他们年均占卜算命最低消费为1000元，合计下来就是一个超1000亿的市场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43" y="2886279"/>
            <a:ext cx="4078028" cy="3075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05086" y="3418002"/>
            <a:ext cx="1420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6900" y="4204528"/>
            <a:ext cx="1385023" cy="1385023"/>
          </a:xfrm>
          <a:prstGeom prst="ellipse">
            <a:avLst/>
          </a:prstGeom>
          <a:solidFill>
            <a:srgbClr val="EE7F1C"/>
          </a:solidFill>
          <a:ln>
            <a:solidFill>
              <a:srgbClr val="EE7F1C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45%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13320" y="3857219"/>
            <a:ext cx="1218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9064" y="4525935"/>
            <a:ext cx="925316" cy="925316"/>
          </a:xfrm>
          <a:prstGeom prst="ellipse">
            <a:avLst/>
          </a:prstGeom>
          <a:solidFill>
            <a:srgbClr val="EE7F1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付费用户约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16%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4003" y="4064333"/>
            <a:ext cx="1337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1.008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7330" y="4819316"/>
            <a:ext cx="2332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年均最低消费约1000元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2631" y="4738097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89867" y="4738097"/>
            <a:ext cx="397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120984" y="4677823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1000亿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25" y="3077210"/>
            <a:ext cx="1929130" cy="14008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7"/>
          <p:cNvSpPr txBox="1"/>
          <p:nvPr>
            <p:custDataLst>
              <p:tags r:id="rId3"/>
            </p:custDataLst>
          </p:nvPr>
        </p:nvSpPr>
        <p:spPr>
          <a:xfrm>
            <a:off x="657860" y="1105535"/>
            <a:ext cx="7004685" cy="4730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预测行业存在千亿级需求，未来秀旺盛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/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A27E8-CAC9-4F13-A368-985A60688ECF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59" y="1084449"/>
            <a:ext cx="7560840" cy="566324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94185" y="1139339"/>
            <a:ext cx="10610850" cy="4434205"/>
            <a:chOff x="893232" y="1139339"/>
            <a:chExt cx="10610850" cy="4434205"/>
          </a:xfrm>
        </p:grpSpPr>
        <p:sp>
          <p:nvSpPr>
            <p:cNvPr id="19" name="文本框 18"/>
            <p:cNvSpPr txBox="1"/>
            <p:nvPr/>
          </p:nvSpPr>
          <p:spPr>
            <a:xfrm>
              <a:off x="893232" y="1139339"/>
              <a:ext cx="3403600" cy="230695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①使用南宗神数进行预测，准确度可达到95%以上。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②采用互联网+预测模式，符合现代人生活、消费方式，科学性高。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③通过网络平台运营创新，打造线上+线下一体化服务，客户体验感强。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3232" y="3916194"/>
              <a:ext cx="3402965" cy="165735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①科学预测和封建迷信没有明确的界定，未来存在着一定政治风险。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②市场上各种预测软件和算命大师层出不穷，存在市场竞争。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91922" y="1534309"/>
              <a:ext cx="3312160" cy="177482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①南宗神数算法和易经文化未得到全面发扬，客户认知度低。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②线上测服务信息缺乏有效的引导和指向，信息冗余。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191922" y="3916194"/>
              <a:ext cx="3312160" cy="130873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①目前预测发展行业尚未得到科学发展，科学的预测公司和平台是市面上较少，存在给市场机遇。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4122420" y="1360805"/>
            <a:ext cx="3947160" cy="4838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Montserrat" panose="02000505000000020004"/>
              </a:rPr>
              <a:t>SWOT分析</a:t>
            </a:r>
            <a:endParaRPr lang="zh-CN" altLang="en-US" sz="28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Montserrat" panose="020005050000000200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1066" y="9269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1106170" y="2933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微软雅黑" panose="020B0503020204020204" pitchFamily="34" charset="-122"/>
                <a:sym typeface="Arial" panose="020B0604020202020204" pitchFamily="34" charset="0"/>
              </a:rPr>
              <a:t>SWOT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cs typeface="微软雅黑" panose="020B0503020204020204" pitchFamily="34" charset="-122"/>
                <a:sym typeface="Arial" panose="020B0604020202020204" pitchFamily="34" charset="0"/>
              </a:rPr>
              <a:t>分析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半闭框 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0065" y="3485515"/>
            <a:ext cx="1935480" cy="939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消费者有预测需求，但缺乏可靠的渠道，不知道选择哪个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13" idx="3"/>
          </p:cNvCxnSpPr>
          <p:nvPr/>
        </p:nvCxnSpPr>
        <p:spPr>
          <a:xfrm flipV="1">
            <a:off x="3538292" y="3233537"/>
            <a:ext cx="2432319" cy="44214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43432" y="3244575"/>
            <a:ext cx="2314711" cy="40495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040196" y="3079360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438249" y="3509884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36130" y="3051423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stCxn id="13" idx="5"/>
          </p:cNvCxnSpPr>
          <p:nvPr/>
        </p:nvCxnSpPr>
        <p:spPr>
          <a:xfrm>
            <a:off x="6140801" y="3243062"/>
            <a:ext cx="2292660" cy="41753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416759" y="3214290"/>
            <a:ext cx="2517097" cy="4109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331982" y="3518510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813962" y="3083727"/>
            <a:ext cx="239787" cy="213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93340" y="2620645"/>
            <a:ext cx="23291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大多预测平台预测结果模棱两可，对消费者没什么指导作用</a:t>
            </a:r>
            <a:endParaRPr lang="zh-CN" altLang="en-US" sz="16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91125" y="3509645"/>
            <a:ext cx="186118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大师鱼龙混杂，甄别预测大师师业务能力</a:t>
            </a:r>
            <a:endParaRPr lang="zh-CN" altLang="en-US" sz="16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89470" y="2774950"/>
            <a:ext cx="25717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有些“大师”要价太高，超过了支付能力</a:t>
            </a:r>
            <a:endParaRPr lang="zh-CN" altLang="en-US" sz="16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652000" y="3485515"/>
            <a:ext cx="22866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预测无法保证100%的准确率，一旦不准，无法维权</a:t>
            </a:r>
            <a:endParaRPr lang="zh-CN" altLang="en-US" sz="16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64587" y="1063777"/>
            <a:ext cx="6096000" cy="7067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预测行业痛点问题</a:t>
            </a:r>
            <a:endParaRPr lang="zh-CN" altLang="en-US" sz="32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96144" y="1721618"/>
            <a:ext cx="40335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华文中宋" panose="02010600040101010101" charset="-122"/>
              </a:rPr>
              <a:t>Gunpowder-filled war to rob customers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华文中宋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30218" y="5138123"/>
            <a:ext cx="7802880" cy="119888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客户有需求，但在预测不规范的市场环境下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对预测行业缺乏信任，没有可靠预测平台，受骗维权困难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980805" y="216535"/>
            <a:ext cx="2604135" cy="706120"/>
            <a:chOff x="14143" y="341"/>
            <a:chExt cx="4101" cy="1112"/>
          </a:xfrm>
        </p:grpSpPr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15034" y="341"/>
              <a:ext cx="3210" cy="1113"/>
            </a:xfrm>
            <a:prstGeom prst="rect">
              <a:avLst/>
            </a:prstGeom>
          </p:spPr>
          <p:txBody>
            <a:bodyPr vert="horz" wrap="square" lIns="90000" tIns="46800" rIns="90000" bIns="46800" rtlCol="0" anchor="ctr" anchorCtr="0">
              <a:normAutofit/>
            </a:bodyPr>
            <a:lstStyle>
              <a:lvl1pPr marR="0" fontAlgn="auto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cap="none" spc="300" normalizeH="0" baseline="0" noProof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行业痛点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143" y="651"/>
              <a:ext cx="802" cy="588"/>
              <a:chOff x="4067" y="909"/>
              <a:chExt cx="802" cy="588"/>
            </a:xfrm>
          </p:grpSpPr>
          <p:sp>
            <p:nvSpPr>
              <p:cNvPr id="9" name="半闭框 8"/>
              <p:cNvSpPr/>
              <p:nvPr/>
            </p:nvSpPr>
            <p:spPr>
              <a:xfrm rot="7740000">
                <a:off x="3999" y="977"/>
                <a:ext cx="588" cy="452"/>
              </a:xfrm>
              <a:prstGeom prst="halfFram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7740000">
                <a:off x="4349" y="977"/>
                <a:ext cx="588" cy="452"/>
              </a:xfrm>
              <a:prstGeom prst="halfFram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2487930" y="3981450"/>
            <a:ext cx="254000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浮躁的社会，现代人存在焦虑、无助的心理，</a:t>
            </a:r>
            <a:endParaRPr lang="zh-CN" altLang="en-US" sz="16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需释放内心的压力</a:t>
            </a:r>
            <a:endParaRPr lang="zh-CN" altLang="en-US" sz="1600" spc="1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项目概述</a:t>
            </a:r>
            <a:endParaRPr lang="zh-CN" altLang="en-US" dirty="0"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273425" y="4801870"/>
            <a:ext cx="6137275" cy="368300"/>
            <a:chOff x="6955" y="7697"/>
            <a:chExt cx="9665" cy="580"/>
          </a:xfrm>
        </p:grpSpPr>
        <p:sp>
          <p:nvSpPr>
            <p:cNvPr id="25" name="文本框 2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平台名称</a:t>
              </a:r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战略宗旨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83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平台优势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内容介绍</a:t>
              </a:r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531360" y="1317625"/>
            <a:ext cx="3321685" cy="930910"/>
          </a:xfrm>
          <a:prstGeom prst="rect">
            <a:avLst/>
          </a:prstGeom>
          <a:noFill/>
        </p:spPr>
        <p:txBody>
          <a:bodyPr wrap="square" rtlCol="0">
            <a:normAutofit fontScale="82500"/>
          </a:bodyPr>
          <a:lstStyle/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</a:t>
            </a:r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Three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5187950" cy="6858000"/>
          </a:xfrm>
          <a:prstGeom prst="rect">
            <a:avLst/>
          </a:prstGeom>
          <a:solidFill>
            <a:srgbClr val="EE7F1C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93420" y="2524760"/>
            <a:ext cx="3801745" cy="378460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本项目将民间秘传道教瑰宝南宗神数的算法通过程序进行实现，用户通过“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ForeSight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APP或小程序即可使用南宗神数进行预测，准确度可达到95%以上。可预测的范围包括事业、财运、婚姻、家庭、学业等各方面，基本涵盖日常生活所需。在满足人们心理需求的同时，一定程度上还可为人们指点迷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80" y="657225"/>
            <a:ext cx="2726690" cy="537527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59080" y="235585"/>
            <a:ext cx="2604135" cy="706120"/>
            <a:chOff x="14143" y="341"/>
            <a:chExt cx="4101" cy="1112"/>
          </a:xfrm>
        </p:grpSpPr>
        <p:sp>
          <p:nvSpPr>
            <p:cNvPr id="3" name="文本框 2"/>
            <p:cNvSpPr txBox="1"/>
            <p:nvPr>
              <p:custDataLst>
                <p:tags r:id="rId7"/>
              </p:custDataLst>
            </p:nvPr>
          </p:nvSpPr>
          <p:spPr>
            <a:xfrm>
              <a:off x="15034" y="341"/>
              <a:ext cx="3210" cy="1113"/>
            </a:xfrm>
            <a:prstGeom prst="rect">
              <a:avLst/>
            </a:prstGeom>
          </p:spPr>
          <p:txBody>
            <a:bodyPr vert="horz" wrap="square" lIns="90000" tIns="46800" rIns="90000" bIns="46800" rtlCol="0" anchor="ctr" anchorCtr="0">
              <a:normAutofit/>
            </a:bodyPr>
            <a:lstStyle>
              <a:lvl1pPr marR="0" fontAlgn="auto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cap="none" spc="300" normalizeH="0" baseline="0" noProof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平台名称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143" y="651"/>
              <a:ext cx="802" cy="588"/>
              <a:chOff x="4067" y="909"/>
              <a:chExt cx="802" cy="588"/>
            </a:xfrm>
          </p:grpSpPr>
          <p:sp>
            <p:nvSpPr>
              <p:cNvPr id="6" name="半闭框 5"/>
              <p:cNvSpPr/>
              <p:nvPr/>
            </p:nvSpPr>
            <p:spPr>
              <a:xfrm rot="7740000">
                <a:off x="3999" y="977"/>
                <a:ext cx="588" cy="452"/>
              </a:xfrm>
              <a:prstGeom prst="halfFram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半闭框 11"/>
              <p:cNvSpPr/>
              <p:nvPr/>
            </p:nvSpPr>
            <p:spPr>
              <a:xfrm rot="7740000">
                <a:off x="4349" y="977"/>
                <a:ext cx="588" cy="452"/>
              </a:xfrm>
              <a:prstGeom prst="halfFram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980" y="0"/>
            <a:ext cx="3589020" cy="688784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95605" y="930275"/>
            <a:ext cx="4387215" cy="1477010"/>
            <a:chOff x="123" y="1465"/>
            <a:chExt cx="6909" cy="2326"/>
          </a:xfrm>
        </p:grpSpPr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3" y="1465"/>
              <a:ext cx="5218" cy="177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lstStyle/>
            <a:p>
              <a:pPr lvl="0">
                <a:lnSpc>
                  <a:spcPct val="110000"/>
                </a:lnSpc>
              </a:pPr>
              <a:r>
                <a:rPr lang="zh-CN" altLang="en-US" sz="4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“ForeSight”</a:t>
              </a:r>
              <a:endParaRPr lang="zh-CN" altLang="en-US" sz="4000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0"/>
              </p:custDataLst>
            </p:nvPr>
          </p:nvSpPr>
          <p:spPr>
            <a:xfrm>
              <a:off x="4260" y="2465"/>
              <a:ext cx="2772" cy="13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rmAutofit/>
            </a:bodyPr>
            <a:p>
              <a:pPr lvl="0">
                <a:lnSpc>
                  <a:spcPct val="110000"/>
                </a:lnSpc>
              </a:pPr>
              <a:r>
                <a:rPr lang="zh-CN" altLang="en-US"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</a:t>
              </a:r>
              <a:endParaRPr lang="zh-CN" altLang="en-US" sz="3200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980805" y="216535"/>
            <a:ext cx="2604135" cy="706120"/>
            <a:chOff x="14143" y="341"/>
            <a:chExt cx="4101" cy="1112"/>
          </a:xfrm>
        </p:grpSpPr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15034" y="341"/>
              <a:ext cx="3210" cy="1113"/>
            </a:xfrm>
            <a:prstGeom prst="rect">
              <a:avLst/>
            </a:prstGeom>
          </p:spPr>
          <p:txBody>
            <a:bodyPr vert="horz" wrap="square" lIns="90000" tIns="46800" rIns="90000" bIns="46800" rtlCol="0" anchor="ctr" anchorCtr="0">
              <a:normAutofit/>
            </a:bodyPr>
            <a:lstStyle>
              <a:lvl1pPr marR="0" fontAlgn="auto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cap="none" spc="300" normalizeH="0" baseline="0" noProof="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战略宗旨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4143" y="651"/>
              <a:ext cx="802" cy="588"/>
              <a:chOff x="4067" y="909"/>
              <a:chExt cx="802" cy="588"/>
            </a:xfrm>
          </p:grpSpPr>
          <p:sp>
            <p:nvSpPr>
              <p:cNvPr id="9" name="半闭框 8"/>
              <p:cNvSpPr/>
              <p:nvPr/>
            </p:nvSpPr>
            <p:spPr>
              <a:xfrm rot="7740000">
                <a:off x="3999" y="977"/>
                <a:ext cx="588" cy="452"/>
              </a:xfrm>
              <a:prstGeom prst="halfFram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7740000">
                <a:off x="4349" y="977"/>
                <a:ext cx="588" cy="452"/>
              </a:xfrm>
              <a:prstGeom prst="halfFram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1524635" y="3639820"/>
            <a:ext cx="914400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平台战略：以95%以上的满意度和准确率，给人们未来道路上进行指引。打造线上零售连锁+产品与咨询服务一体化预测平台。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平台宗旨：以精准“科学+预测”模块，为客户提供预测命理相关的知识服务。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Title 6"/>
          <p:cNvSpPr txBox="1"/>
          <p:nvPr>
            <p:custDataLst>
              <p:tags r:id="rId3"/>
            </p:custDataLst>
          </p:nvPr>
        </p:nvSpPr>
        <p:spPr>
          <a:xfrm>
            <a:off x="1108075" y="2097405"/>
            <a:ext cx="9977120" cy="1258570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91440" tIns="45720" rIns="91440" bIns="4572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5400" b="1" spc="150">
                <a:ln w="3175">
                  <a:noFill/>
                  <a:prstDash val="dash"/>
                </a:ln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线上+线下服务一体化预测平台</a:t>
            </a:r>
            <a:endParaRPr lang="zh-CN" altLang="en-US" sz="5400" b="1" spc="30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/>
          <p:cNvSpPr/>
          <p:nvPr>
            <p:custDataLst>
              <p:tags r:id="rId1"/>
            </p:custDataLst>
          </p:nvPr>
        </p:nvSpPr>
        <p:spPr>
          <a:xfrm rot="18900000">
            <a:off x="3243867" y="3706990"/>
            <a:ext cx="1341329" cy="1341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7" name="矩形 106"/>
          <p:cNvSpPr/>
          <p:nvPr>
            <p:custDataLst>
              <p:tags r:id="rId2"/>
            </p:custDataLst>
          </p:nvPr>
        </p:nvSpPr>
        <p:spPr>
          <a:xfrm rot="18900000">
            <a:off x="3243867" y="3630796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8" name="任意多边形 107"/>
          <p:cNvSpPr/>
          <p:nvPr>
            <p:custDataLst>
              <p:tags r:id="rId3"/>
            </p:custDataLst>
          </p:nvPr>
        </p:nvSpPr>
        <p:spPr bwMode="auto">
          <a:xfrm>
            <a:off x="3665293" y="4090318"/>
            <a:ext cx="498478" cy="498477"/>
          </a:xfrm>
          <a:custGeom>
            <a:avLst/>
            <a:gdLst>
              <a:gd name="connsiteX0" fmla="*/ 326727 w 653895"/>
              <a:gd name="connsiteY0" fmla="*/ 266202 h 653895"/>
              <a:gd name="connsiteX1" fmla="*/ 265110 w 653895"/>
              <a:gd name="connsiteY1" fmla="*/ 327538 h 653895"/>
              <a:gd name="connsiteX2" fmla="*/ 326727 w 653895"/>
              <a:gd name="connsiteY2" fmla="*/ 388874 h 653895"/>
              <a:gd name="connsiteX3" fmla="*/ 388343 w 653895"/>
              <a:gd name="connsiteY3" fmla="*/ 327538 h 653895"/>
              <a:gd name="connsiteX4" fmla="*/ 326727 w 653895"/>
              <a:gd name="connsiteY4" fmla="*/ 266202 h 653895"/>
              <a:gd name="connsiteX5" fmla="*/ 326727 w 653895"/>
              <a:gd name="connsiteY5" fmla="*/ 246686 h 653895"/>
              <a:gd name="connsiteX6" fmla="*/ 410749 w 653895"/>
              <a:gd name="connsiteY6" fmla="*/ 327538 h 653895"/>
              <a:gd name="connsiteX7" fmla="*/ 326727 w 653895"/>
              <a:gd name="connsiteY7" fmla="*/ 408390 h 653895"/>
              <a:gd name="connsiteX8" fmla="*/ 245505 w 653895"/>
              <a:gd name="connsiteY8" fmla="*/ 327538 h 653895"/>
              <a:gd name="connsiteX9" fmla="*/ 326727 w 653895"/>
              <a:gd name="connsiteY9" fmla="*/ 246686 h 653895"/>
              <a:gd name="connsiteX10" fmla="*/ 326946 w 653895"/>
              <a:gd name="connsiteY10" fmla="*/ 202042 h 653895"/>
              <a:gd name="connsiteX11" fmla="*/ 203730 w 653895"/>
              <a:gd name="connsiteY11" fmla="*/ 327537 h 653895"/>
              <a:gd name="connsiteX12" fmla="*/ 326946 w 653895"/>
              <a:gd name="connsiteY12" fmla="*/ 453031 h 653895"/>
              <a:gd name="connsiteX13" fmla="*/ 452962 w 653895"/>
              <a:gd name="connsiteY13" fmla="*/ 327537 h 653895"/>
              <a:gd name="connsiteX14" fmla="*/ 326946 w 653895"/>
              <a:gd name="connsiteY14" fmla="*/ 202042 h 653895"/>
              <a:gd name="connsiteX15" fmla="*/ 326946 w 653895"/>
              <a:gd name="connsiteY15" fmla="*/ 185309 h 653895"/>
              <a:gd name="connsiteX16" fmla="*/ 469764 w 653895"/>
              <a:gd name="connsiteY16" fmla="*/ 327537 h 653895"/>
              <a:gd name="connsiteX17" fmla="*/ 326946 w 653895"/>
              <a:gd name="connsiteY17" fmla="*/ 469764 h 653895"/>
              <a:gd name="connsiteX18" fmla="*/ 184128 w 653895"/>
              <a:gd name="connsiteY18" fmla="*/ 327537 h 653895"/>
              <a:gd name="connsiteX19" fmla="*/ 326946 w 653895"/>
              <a:gd name="connsiteY19" fmla="*/ 185309 h 653895"/>
              <a:gd name="connsiteX20" fmla="*/ 299004 w 653895"/>
              <a:gd name="connsiteY20" fmla="*/ 41916 h 653895"/>
              <a:gd name="connsiteX21" fmla="*/ 287826 w 653895"/>
              <a:gd name="connsiteY21" fmla="*/ 103394 h 653895"/>
              <a:gd name="connsiteX22" fmla="*/ 259882 w 653895"/>
              <a:gd name="connsiteY22" fmla="*/ 134132 h 653895"/>
              <a:gd name="connsiteX23" fmla="*/ 237526 w 653895"/>
              <a:gd name="connsiteY23" fmla="*/ 142515 h 653895"/>
              <a:gd name="connsiteX24" fmla="*/ 220759 w 653895"/>
              <a:gd name="connsiteY24" fmla="*/ 148104 h 653895"/>
              <a:gd name="connsiteX25" fmla="*/ 198404 w 653895"/>
              <a:gd name="connsiteY25" fmla="*/ 139721 h 653895"/>
              <a:gd name="connsiteX26" fmla="*/ 145310 w 653895"/>
              <a:gd name="connsiteY26" fmla="*/ 106188 h 653895"/>
              <a:gd name="connsiteX27" fmla="*/ 106188 w 653895"/>
              <a:gd name="connsiteY27" fmla="*/ 145310 h 653895"/>
              <a:gd name="connsiteX28" fmla="*/ 142515 w 653895"/>
              <a:gd name="connsiteY28" fmla="*/ 198404 h 653895"/>
              <a:gd name="connsiteX29" fmla="*/ 145310 w 653895"/>
              <a:gd name="connsiteY29" fmla="*/ 237526 h 653895"/>
              <a:gd name="connsiteX30" fmla="*/ 134132 w 653895"/>
              <a:gd name="connsiteY30" fmla="*/ 259881 h 653895"/>
              <a:gd name="connsiteX31" fmla="*/ 103393 w 653895"/>
              <a:gd name="connsiteY31" fmla="*/ 285031 h 653895"/>
              <a:gd name="connsiteX32" fmla="*/ 41916 w 653895"/>
              <a:gd name="connsiteY32" fmla="*/ 299003 h 653895"/>
              <a:gd name="connsiteX33" fmla="*/ 41916 w 653895"/>
              <a:gd name="connsiteY33" fmla="*/ 354892 h 653895"/>
              <a:gd name="connsiteX34" fmla="*/ 103393 w 653895"/>
              <a:gd name="connsiteY34" fmla="*/ 366070 h 653895"/>
              <a:gd name="connsiteX35" fmla="*/ 134132 w 653895"/>
              <a:gd name="connsiteY35" fmla="*/ 394014 h 653895"/>
              <a:gd name="connsiteX36" fmla="*/ 145310 w 653895"/>
              <a:gd name="connsiteY36" fmla="*/ 416369 h 653895"/>
              <a:gd name="connsiteX37" fmla="*/ 142515 w 653895"/>
              <a:gd name="connsiteY37" fmla="*/ 455491 h 653895"/>
              <a:gd name="connsiteX38" fmla="*/ 106188 w 653895"/>
              <a:gd name="connsiteY38" fmla="*/ 508585 h 653895"/>
              <a:gd name="connsiteX39" fmla="*/ 145310 w 653895"/>
              <a:gd name="connsiteY39" fmla="*/ 547707 h 653895"/>
              <a:gd name="connsiteX40" fmla="*/ 198404 w 653895"/>
              <a:gd name="connsiteY40" fmla="*/ 514174 h 653895"/>
              <a:gd name="connsiteX41" fmla="*/ 220759 w 653895"/>
              <a:gd name="connsiteY41" fmla="*/ 505791 h 653895"/>
              <a:gd name="connsiteX42" fmla="*/ 237526 w 653895"/>
              <a:gd name="connsiteY42" fmla="*/ 511380 h 653895"/>
              <a:gd name="connsiteX43" fmla="*/ 259882 w 653895"/>
              <a:gd name="connsiteY43" fmla="*/ 519763 h 653895"/>
              <a:gd name="connsiteX44" fmla="*/ 287826 w 653895"/>
              <a:gd name="connsiteY44" fmla="*/ 550502 h 653895"/>
              <a:gd name="connsiteX45" fmla="*/ 299004 w 653895"/>
              <a:gd name="connsiteY45" fmla="*/ 611979 h 653895"/>
              <a:gd name="connsiteX46" fmla="*/ 354892 w 653895"/>
              <a:gd name="connsiteY46" fmla="*/ 611979 h 653895"/>
              <a:gd name="connsiteX47" fmla="*/ 368864 w 653895"/>
              <a:gd name="connsiteY47" fmla="*/ 550502 h 653895"/>
              <a:gd name="connsiteX48" fmla="*/ 394014 w 653895"/>
              <a:gd name="connsiteY48" fmla="*/ 519763 h 653895"/>
              <a:gd name="connsiteX49" fmla="*/ 416369 w 653895"/>
              <a:gd name="connsiteY49" fmla="*/ 511380 h 653895"/>
              <a:gd name="connsiteX50" fmla="*/ 433136 w 653895"/>
              <a:gd name="connsiteY50" fmla="*/ 505791 h 653895"/>
              <a:gd name="connsiteX51" fmla="*/ 458286 w 653895"/>
              <a:gd name="connsiteY51" fmla="*/ 514174 h 653895"/>
              <a:gd name="connsiteX52" fmla="*/ 511380 w 653895"/>
              <a:gd name="connsiteY52" fmla="*/ 547707 h 653895"/>
              <a:gd name="connsiteX53" fmla="*/ 550502 w 653895"/>
              <a:gd name="connsiteY53" fmla="*/ 508585 h 653895"/>
              <a:gd name="connsiteX54" fmla="*/ 514174 w 653895"/>
              <a:gd name="connsiteY54" fmla="*/ 455491 h 653895"/>
              <a:gd name="connsiteX55" fmla="*/ 511380 w 653895"/>
              <a:gd name="connsiteY55" fmla="*/ 416369 h 653895"/>
              <a:gd name="connsiteX56" fmla="*/ 519763 w 653895"/>
              <a:gd name="connsiteY56" fmla="*/ 394014 h 653895"/>
              <a:gd name="connsiteX57" fmla="*/ 550502 w 653895"/>
              <a:gd name="connsiteY57" fmla="*/ 366070 h 653895"/>
              <a:gd name="connsiteX58" fmla="*/ 614773 w 653895"/>
              <a:gd name="connsiteY58" fmla="*/ 354892 h 653895"/>
              <a:gd name="connsiteX59" fmla="*/ 614773 w 653895"/>
              <a:gd name="connsiteY59" fmla="*/ 299003 h 653895"/>
              <a:gd name="connsiteX60" fmla="*/ 550502 w 653895"/>
              <a:gd name="connsiteY60" fmla="*/ 285031 h 653895"/>
              <a:gd name="connsiteX61" fmla="*/ 519763 w 653895"/>
              <a:gd name="connsiteY61" fmla="*/ 259881 h 653895"/>
              <a:gd name="connsiteX62" fmla="*/ 511380 w 653895"/>
              <a:gd name="connsiteY62" fmla="*/ 237526 h 653895"/>
              <a:gd name="connsiteX63" fmla="*/ 514174 w 653895"/>
              <a:gd name="connsiteY63" fmla="*/ 198404 h 653895"/>
              <a:gd name="connsiteX64" fmla="*/ 550502 w 653895"/>
              <a:gd name="connsiteY64" fmla="*/ 145310 h 653895"/>
              <a:gd name="connsiteX65" fmla="*/ 511380 w 653895"/>
              <a:gd name="connsiteY65" fmla="*/ 106188 h 653895"/>
              <a:gd name="connsiteX66" fmla="*/ 458286 w 653895"/>
              <a:gd name="connsiteY66" fmla="*/ 139721 h 653895"/>
              <a:gd name="connsiteX67" fmla="*/ 433136 w 653895"/>
              <a:gd name="connsiteY67" fmla="*/ 148104 h 653895"/>
              <a:gd name="connsiteX68" fmla="*/ 416369 w 653895"/>
              <a:gd name="connsiteY68" fmla="*/ 142515 h 653895"/>
              <a:gd name="connsiteX69" fmla="*/ 394014 w 653895"/>
              <a:gd name="connsiteY69" fmla="*/ 134132 h 653895"/>
              <a:gd name="connsiteX70" fmla="*/ 368864 w 653895"/>
              <a:gd name="connsiteY70" fmla="*/ 103394 h 653895"/>
              <a:gd name="connsiteX71" fmla="*/ 354892 w 653895"/>
              <a:gd name="connsiteY71" fmla="*/ 41916 h 653895"/>
              <a:gd name="connsiteX72" fmla="*/ 299004 w 653895"/>
              <a:gd name="connsiteY72" fmla="*/ 41916 h 653895"/>
              <a:gd name="connsiteX73" fmla="*/ 299004 w 653895"/>
              <a:gd name="connsiteY73" fmla="*/ 0 h 653895"/>
              <a:gd name="connsiteX74" fmla="*/ 354892 w 653895"/>
              <a:gd name="connsiteY74" fmla="*/ 0 h 653895"/>
              <a:gd name="connsiteX75" fmla="*/ 396808 w 653895"/>
              <a:gd name="connsiteY75" fmla="*/ 33533 h 653895"/>
              <a:gd name="connsiteX76" fmla="*/ 407986 w 653895"/>
              <a:gd name="connsiteY76" fmla="*/ 95010 h 653895"/>
              <a:gd name="connsiteX77" fmla="*/ 433136 w 653895"/>
              <a:gd name="connsiteY77" fmla="*/ 106188 h 653895"/>
              <a:gd name="connsiteX78" fmla="*/ 486230 w 653895"/>
              <a:gd name="connsiteY78" fmla="*/ 69860 h 653895"/>
              <a:gd name="connsiteX79" fmla="*/ 511380 w 653895"/>
              <a:gd name="connsiteY79" fmla="*/ 64272 h 653895"/>
              <a:gd name="connsiteX80" fmla="*/ 539324 w 653895"/>
              <a:gd name="connsiteY80" fmla="*/ 75449 h 653895"/>
              <a:gd name="connsiteX81" fmla="*/ 578446 w 653895"/>
              <a:gd name="connsiteY81" fmla="*/ 114571 h 653895"/>
              <a:gd name="connsiteX82" fmla="*/ 584035 w 653895"/>
              <a:gd name="connsiteY82" fmla="*/ 167665 h 653895"/>
              <a:gd name="connsiteX83" fmla="*/ 547707 w 653895"/>
              <a:gd name="connsiteY83" fmla="*/ 220759 h 653895"/>
              <a:gd name="connsiteX84" fmla="*/ 558885 w 653895"/>
              <a:gd name="connsiteY84" fmla="*/ 245909 h 653895"/>
              <a:gd name="connsiteX85" fmla="*/ 620362 w 653895"/>
              <a:gd name="connsiteY85" fmla="*/ 259881 h 653895"/>
              <a:gd name="connsiteX86" fmla="*/ 653895 w 653895"/>
              <a:gd name="connsiteY86" fmla="*/ 299003 h 653895"/>
              <a:gd name="connsiteX87" fmla="*/ 653895 w 653895"/>
              <a:gd name="connsiteY87" fmla="*/ 354892 h 653895"/>
              <a:gd name="connsiteX88" fmla="*/ 620362 w 653895"/>
              <a:gd name="connsiteY88" fmla="*/ 394014 h 653895"/>
              <a:gd name="connsiteX89" fmla="*/ 558885 w 653895"/>
              <a:gd name="connsiteY89" fmla="*/ 407986 h 653895"/>
              <a:gd name="connsiteX90" fmla="*/ 547707 w 653895"/>
              <a:gd name="connsiteY90" fmla="*/ 433136 h 653895"/>
              <a:gd name="connsiteX91" fmla="*/ 584035 w 653895"/>
              <a:gd name="connsiteY91" fmla="*/ 486230 h 653895"/>
              <a:gd name="connsiteX92" fmla="*/ 578446 w 653895"/>
              <a:gd name="connsiteY92" fmla="*/ 536529 h 653895"/>
              <a:gd name="connsiteX93" fmla="*/ 539324 w 653895"/>
              <a:gd name="connsiteY93" fmla="*/ 578446 h 653895"/>
              <a:gd name="connsiteX94" fmla="*/ 511380 w 653895"/>
              <a:gd name="connsiteY94" fmla="*/ 589623 h 653895"/>
              <a:gd name="connsiteX95" fmla="*/ 486230 w 653895"/>
              <a:gd name="connsiteY95" fmla="*/ 581240 h 653895"/>
              <a:gd name="connsiteX96" fmla="*/ 433136 w 653895"/>
              <a:gd name="connsiteY96" fmla="*/ 547707 h 653895"/>
              <a:gd name="connsiteX97" fmla="*/ 407986 w 653895"/>
              <a:gd name="connsiteY97" fmla="*/ 558885 h 653895"/>
              <a:gd name="connsiteX98" fmla="*/ 396808 w 653895"/>
              <a:gd name="connsiteY98" fmla="*/ 620362 h 653895"/>
              <a:gd name="connsiteX99" fmla="*/ 354892 w 653895"/>
              <a:gd name="connsiteY99" fmla="*/ 653895 h 653895"/>
              <a:gd name="connsiteX100" fmla="*/ 299004 w 653895"/>
              <a:gd name="connsiteY100" fmla="*/ 653895 h 653895"/>
              <a:gd name="connsiteX101" fmla="*/ 259882 w 653895"/>
              <a:gd name="connsiteY101" fmla="*/ 620362 h 653895"/>
              <a:gd name="connsiteX102" fmla="*/ 248704 w 653895"/>
              <a:gd name="connsiteY102" fmla="*/ 558885 h 653895"/>
              <a:gd name="connsiteX103" fmla="*/ 220759 w 653895"/>
              <a:gd name="connsiteY103" fmla="*/ 547707 h 653895"/>
              <a:gd name="connsiteX104" fmla="*/ 167665 w 653895"/>
              <a:gd name="connsiteY104" fmla="*/ 581240 h 653895"/>
              <a:gd name="connsiteX105" fmla="*/ 145310 w 653895"/>
              <a:gd name="connsiteY105" fmla="*/ 589623 h 653895"/>
              <a:gd name="connsiteX106" fmla="*/ 117366 w 653895"/>
              <a:gd name="connsiteY106" fmla="*/ 578446 h 653895"/>
              <a:gd name="connsiteX107" fmla="*/ 78244 w 653895"/>
              <a:gd name="connsiteY107" fmla="*/ 536529 h 653895"/>
              <a:gd name="connsiteX108" fmla="*/ 72655 w 653895"/>
              <a:gd name="connsiteY108" fmla="*/ 486230 h 653895"/>
              <a:gd name="connsiteX109" fmla="*/ 106188 w 653895"/>
              <a:gd name="connsiteY109" fmla="*/ 433136 h 653895"/>
              <a:gd name="connsiteX110" fmla="*/ 97805 w 653895"/>
              <a:gd name="connsiteY110" fmla="*/ 407986 h 653895"/>
              <a:gd name="connsiteX111" fmla="*/ 33533 w 653895"/>
              <a:gd name="connsiteY111" fmla="*/ 394014 h 653895"/>
              <a:gd name="connsiteX112" fmla="*/ 0 w 653895"/>
              <a:gd name="connsiteY112" fmla="*/ 354892 h 653895"/>
              <a:gd name="connsiteX113" fmla="*/ 0 w 653895"/>
              <a:gd name="connsiteY113" fmla="*/ 299003 h 653895"/>
              <a:gd name="connsiteX114" fmla="*/ 33533 w 653895"/>
              <a:gd name="connsiteY114" fmla="*/ 259881 h 653895"/>
              <a:gd name="connsiteX115" fmla="*/ 97805 w 653895"/>
              <a:gd name="connsiteY115" fmla="*/ 245909 h 653895"/>
              <a:gd name="connsiteX116" fmla="*/ 106188 w 653895"/>
              <a:gd name="connsiteY116" fmla="*/ 220759 h 653895"/>
              <a:gd name="connsiteX117" fmla="*/ 72655 w 653895"/>
              <a:gd name="connsiteY117" fmla="*/ 167665 h 653895"/>
              <a:gd name="connsiteX118" fmla="*/ 78244 w 653895"/>
              <a:gd name="connsiteY118" fmla="*/ 114571 h 653895"/>
              <a:gd name="connsiteX119" fmla="*/ 117366 w 653895"/>
              <a:gd name="connsiteY119" fmla="*/ 75449 h 653895"/>
              <a:gd name="connsiteX120" fmla="*/ 145310 w 653895"/>
              <a:gd name="connsiteY120" fmla="*/ 64272 h 653895"/>
              <a:gd name="connsiteX121" fmla="*/ 167665 w 653895"/>
              <a:gd name="connsiteY121" fmla="*/ 69860 h 653895"/>
              <a:gd name="connsiteX122" fmla="*/ 220759 w 653895"/>
              <a:gd name="connsiteY122" fmla="*/ 106188 h 653895"/>
              <a:gd name="connsiteX123" fmla="*/ 248704 w 653895"/>
              <a:gd name="connsiteY123" fmla="*/ 95010 h 653895"/>
              <a:gd name="connsiteX124" fmla="*/ 259882 w 653895"/>
              <a:gd name="connsiteY124" fmla="*/ 33533 h 653895"/>
              <a:gd name="connsiteX125" fmla="*/ 299004 w 653895"/>
              <a:gd name="connsiteY125" fmla="*/ 0 h 65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53895" h="653895">
                <a:moveTo>
                  <a:pt x="326727" y="266202"/>
                </a:moveTo>
                <a:cubicBezTo>
                  <a:pt x="293118" y="266202"/>
                  <a:pt x="265110" y="294082"/>
                  <a:pt x="265110" y="327538"/>
                </a:cubicBezTo>
                <a:cubicBezTo>
                  <a:pt x="265110" y="360994"/>
                  <a:pt x="293118" y="388874"/>
                  <a:pt x="326727" y="388874"/>
                </a:cubicBezTo>
                <a:cubicBezTo>
                  <a:pt x="360336" y="388874"/>
                  <a:pt x="388343" y="360994"/>
                  <a:pt x="388343" y="327538"/>
                </a:cubicBezTo>
                <a:cubicBezTo>
                  <a:pt x="388343" y="294082"/>
                  <a:pt x="360336" y="266202"/>
                  <a:pt x="326727" y="266202"/>
                </a:cubicBezTo>
                <a:close/>
                <a:moveTo>
                  <a:pt x="326727" y="246686"/>
                </a:moveTo>
                <a:cubicBezTo>
                  <a:pt x="371539" y="246686"/>
                  <a:pt x="410749" y="282930"/>
                  <a:pt x="410749" y="327538"/>
                </a:cubicBezTo>
                <a:cubicBezTo>
                  <a:pt x="410749" y="372146"/>
                  <a:pt x="371539" y="408390"/>
                  <a:pt x="326727" y="408390"/>
                </a:cubicBezTo>
                <a:cubicBezTo>
                  <a:pt x="281915" y="408390"/>
                  <a:pt x="245505" y="372146"/>
                  <a:pt x="245505" y="327538"/>
                </a:cubicBezTo>
                <a:cubicBezTo>
                  <a:pt x="245505" y="282930"/>
                  <a:pt x="281915" y="246686"/>
                  <a:pt x="326727" y="246686"/>
                </a:cubicBezTo>
                <a:close/>
                <a:moveTo>
                  <a:pt x="326946" y="202042"/>
                </a:moveTo>
                <a:cubicBezTo>
                  <a:pt x="259738" y="202042"/>
                  <a:pt x="203730" y="257817"/>
                  <a:pt x="203730" y="327537"/>
                </a:cubicBezTo>
                <a:cubicBezTo>
                  <a:pt x="203730" y="397256"/>
                  <a:pt x="259738" y="453031"/>
                  <a:pt x="326946" y="453031"/>
                </a:cubicBezTo>
                <a:cubicBezTo>
                  <a:pt x="396955" y="453031"/>
                  <a:pt x="452962" y="397256"/>
                  <a:pt x="452962" y="327537"/>
                </a:cubicBezTo>
                <a:cubicBezTo>
                  <a:pt x="452962" y="257817"/>
                  <a:pt x="396955" y="202042"/>
                  <a:pt x="326946" y="202042"/>
                </a:cubicBezTo>
                <a:close/>
                <a:moveTo>
                  <a:pt x="326946" y="185309"/>
                </a:moveTo>
                <a:cubicBezTo>
                  <a:pt x="408156" y="185309"/>
                  <a:pt x="469764" y="249451"/>
                  <a:pt x="469764" y="327537"/>
                </a:cubicBezTo>
                <a:cubicBezTo>
                  <a:pt x="469764" y="405622"/>
                  <a:pt x="408156" y="469764"/>
                  <a:pt x="326946" y="469764"/>
                </a:cubicBezTo>
                <a:cubicBezTo>
                  <a:pt x="248536" y="469764"/>
                  <a:pt x="184128" y="405622"/>
                  <a:pt x="184128" y="327537"/>
                </a:cubicBezTo>
                <a:cubicBezTo>
                  <a:pt x="184128" y="249451"/>
                  <a:pt x="248536" y="185309"/>
                  <a:pt x="326946" y="185309"/>
                </a:cubicBezTo>
                <a:close/>
                <a:moveTo>
                  <a:pt x="299004" y="41916"/>
                </a:moveTo>
                <a:cubicBezTo>
                  <a:pt x="299004" y="41916"/>
                  <a:pt x="299004" y="41916"/>
                  <a:pt x="287826" y="103394"/>
                </a:cubicBezTo>
                <a:cubicBezTo>
                  <a:pt x="285031" y="117366"/>
                  <a:pt x="273854" y="128543"/>
                  <a:pt x="259882" y="134132"/>
                </a:cubicBezTo>
                <a:cubicBezTo>
                  <a:pt x="254293" y="136927"/>
                  <a:pt x="245909" y="139721"/>
                  <a:pt x="237526" y="142515"/>
                </a:cubicBezTo>
                <a:cubicBezTo>
                  <a:pt x="231937" y="145310"/>
                  <a:pt x="226348" y="148104"/>
                  <a:pt x="220759" y="148104"/>
                </a:cubicBezTo>
                <a:cubicBezTo>
                  <a:pt x="212376" y="148104"/>
                  <a:pt x="203993" y="145310"/>
                  <a:pt x="198404" y="139721"/>
                </a:cubicBezTo>
                <a:cubicBezTo>
                  <a:pt x="198404" y="139721"/>
                  <a:pt x="198404" y="139721"/>
                  <a:pt x="145310" y="106188"/>
                </a:cubicBezTo>
                <a:cubicBezTo>
                  <a:pt x="145310" y="106188"/>
                  <a:pt x="145310" y="106188"/>
                  <a:pt x="106188" y="145310"/>
                </a:cubicBezTo>
                <a:cubicBezTo>
                  <a:pt x="106188" y="145310"/>
                  <a:pt x="106188" y="145310"/>
                  <a:pt x="142515" y="198404"/>
                </a:cubicBezTo>
                <a:cubicBezTo>
                  <a:pt x="150899" y="209582"/>
                  <a:pt x="150899" y="223554"/>
                  <a:pt x="145310" y="237526"/>
                </a:cubicBezTo>
                <a:cubicBezTo>
                  <a:pt x="139721" y="245909"/>
                  <a:pt x="136926" y="251498"/>
                  <a:pt x="134132" y="259881"/>
                </a:cubicBezTo>
                <a:cubicBezTo>
                  <a:pt x="131338" y="273854"/>
                  <a:pt x="120160" y="282237"/>
                  <a:pt x="103393" y="285031"/>
                </a:cubicBezTo>
                <a:cubicBezTo>
                  <a:pt x="103393" y="285031"/>
                  <a:pt x="103393" y="285031"/>
                  <a:pt x="41916" y="299003"/>
                </a:cubicBezTo>
                <a:cubicBezTo>
                  <a:pt x="41916" y="299003"/>
                  <a:pt x="41916" y="299003"/>
                  <a:pt x="41916" y="354892"/>
                </a:cubicBezTo>
                <a:cubicBezTo>
                  <a:pt x="41916" y="354892"/>
                  <a:pt x="41916" y="354892"/>
                  <a:pt x="103393" y="366070"/>
                </a:cubicBezTo>
                <a:cubicBezTo>
                  <a:pt x="120160" y="368864"/>
                  <a:pt x="131338" y="380042"/>
                  <a:pt x="134132" y="394014"/>
                </a:cubicBezTo>
                <a:cubicBezTo>
                  <a:pt x="136926" y="402397"/>
                  <a:pt x="139721" y="407986"/>
                  <a:pt x="145310" y="416369"/>
                </a:cubicBezTo>
                <a:cubicBezTo>
                  <a:pt x="150899" y="427547"/>
                  <a:pt x="150899" y="444313"/>
                  <a:pt x="142515" y="455491"/>
                </a:cubicBezTo>
                <a:cubicBezTo>
                  <a:pt x="142515" y="455491"/>
                  <a:pt x="142515" y="455491"/>
                  <a:pt x="106188" y="508585"/>
                </a:cubicBezTo>
                <a:cubicBezTo>
                  <a:pt x="106188" y="508585"/>
                  <a:pt x="106188" y="508585"/>
                  <a:pt x="145310" y="547707"/>
                </a:cubicBezTo>
                <a:cubicBezTo>
                  <a:pt x="145310" y="547707"/>
                  <a:pt x="145310" y="547707"/>
                  <a:pt x="198404" y="514174"/>
                </a:cubicBezTo>
                <a:cubicBezTo>
                  <a:pt x="203993" y="508585"/>
                  <a:pt x="212376" y="505791"/>
                  <a:pt x="220759" y="505791"/>
                </a:cubicBezTo>
                <a:cubicBezTo>
                  <a:pt x="226348" y="505791"/>
                  <a:pt x="231937" y="508585"/>
                  <a:pt x="237526" y="511380"/>
                </a:cubicBezTo>
                <a:cubicBezTo>
                  <a:pt x="245909" y="514174"/>
                  <a:pt x="254293" y="516968"/>
                  <a:pt x="259882" y="519763"/>
                </a:cubicBezTo>
                <a:cubicBezTo>
                  <a:pt x="273854" y="522557"/>
                  <a:pt x="285031" y="536529"/>
                  <a:pt x="287826" y="550502"/>
                </a:cubicBezTo>
                <a:cubicBezTo>
                  <a:pt x="287826" y="550502"/>
                  <a:pt x="287826" y="550502"/>
                  <a:pt x="299004" y="611979"/>
                </a:cubicBezTo>
                <a:cubicBezTo>
                  <a:pt x="299004" y="611979"/>
                  <a:pt x="299004" y="611979"/>
                  <a:pt x="354892" y="611979"/>
                </a:cubicBezTo>
                <a:cubicBezTo>
                  <a:pt x="354892" y="611979"/>
                  <a:pt x="354892" y="611979"/>
                  <a:pt x="368864" y="550502"/>
                </a:cubicBezTo>
                <a:cubicBezTo>
                  <a:pt x="371659" y="536529"/>
                  <a:pt x="380042" y="522557"/>
                  <a:pt x="394014" y="519763"/>
                </a:cubicBezTo>
                <a:cubicBezTo>
                  <a:pt x="402397" y="516968"/>
                  <a:pt x="410780" y="514174"/>
                  <a:pt x="416369" y="511380"/>
                </a:cubicBezTo>
                <a:cubicBezTo>
                  <a:pt x="421958" y="508585"/>
                  <a:pt x="427547" y="505791"/>
                  <a:pt x="433136" y="505791"/>
                </a:cubicBezTo>
                <a:cubicBezTo>
                  <a:pt x="441519" y="505791"/>
                  <a:pt x="449902" y="508585"/>
                  <a:pt x="458286" y="514174"/>
                </a:cubicBezTo>
                <a:cubicBezTo>
                  <a:pt x="458286" y="514174"/>
                  <a:pt x="458286" y="514174"/>
                  <a:pt x="511380" y="547707"/>
                </a:cubicBezTo>
                <a:cubicBezTo>
                  <a:pt x="511380" y="547707"/>
                  <a:pt x="511380" y="547707"/>
                  <a:pt x="550502" y="508585"/>
                </a:cubicBezTo>
                <a:cubicBezTo>
                  <a:pt x="550502" y="508585"/>
                  <a:pt x="550502" y="508585"/>
                  <a:pt x="514174" y="455491"/>
                </a:cubicBezTo>
                <a:cubicBezTo>
                  <a:pt x="505791" y="444313"/>
                  <a:pt x="505791" y="427547"/>
                  <a:pt x="511380" y="416369"/>
                </a:cubicBezTo>
                <a:cubicBezTo>
                  <a:pt x="514174" y="407986"/>
                  <a:pt x="516969" y="399603"/>
                  <a:pt x="519763" y="394014"/>
                </a:cubicBezTo>
                <a:cubicBezTo>
                  <a:pt x="525352" y="380042"/>
                  <a:pt x="536529" y="368864"/>
                  <a:pt x="550502" y="366070"/>
                </a:cubicBezTo>
                <a:lnTo>
                  <a:pt x="614773" y="354892"/>
                </a:lnTo>
                <a:cubicBezTo>
                  <a:pt x="614773" y="354892"/>
                  <a:pt x="614773" y="354892"/>
                  <a:pt x="614773" y="299003"/>
                </a:cubicBezTo>
                <a:cubicBezTo>
                  <a:pt x="614773" y="299003"/>
                  <a:pt x="614773" y="299003"/>
                  <a:pt x="550502" y="285031"/>
                </a:cubicBezTo>
                <a:cubicBezTo>
                  <a:pt x="536529" y="282237"/>
                  <a:pt x="525352" y="273854"/>
                  <a:pt x="519763" y="259881"/>
                </a:cubicBezTo>
                <a:cubicBezTo>
                  <a:pt x="516969" y="251498"/>
                  <a:pt x="514174" y="245909"/>
                  <a:pt x="511380" y="237526"/>
                </a:cubicBezTo>
                <a:cubicBezTo>
                  <a:pt x="505791" y="223554"/>
                  <a:pt x="505791" y="209582"/>
                  <a:pt x="514174" y="198404"/>
                </a:cubicBezTo>
                <a:cubicBezTo>
                  <a:pt x="514174" y="198404"/>
                  <a:pt x="514174" y="198404"/>
                  <a:pt x="550502" y="145310"/>
                </a:cubicBezTo>
                <a:cubicBezTo>
                  <a:pt x="550502" y="145310"/>
                  <a:pt x="550502" y="145310"/>
                  <a:pt x="511380" y="106188"/>
                </a:cubicBezTo>
                <a:cubicBezTo>
                  <a:pt x="511380" y="106188"/>
                  <a:pt x="511380" y="106188"/>
                  <a:pt x="458286" y="139721"/>
                </a:cubicBezTo>
                <a:cubicBezTo>
                  <a:pt x="449902" y="145310"/>
                  <a:pt x="441519" y="148104"/>
                  <a:pt x="433136" y="148104"/>
                </a:cubicBezTo>
                <a:cubicBezTo>
                  <a:pt x="427547" y="148104"/>
                  <a:pt x="421958" y="145310"/>
                  <a:pt x="416369" y="142515"/>
                </a:cubicBezTo>
                <a:cubicBezTo>
                  <a:pt x="410780" y="139721"/>
                  <a:pt x="402397" y="136927"/>
                  <a:pt x="394014" y="134132"/>
                </a:cubicBezTo>
                <a:cubicBezTo>
                  <a:pt x="380042" y="128543"/>
                  <a:pt x="371659" y="117366"/>
                  <a:pt x="368864" y="103394"/>
                </a:cubicBezTo>
                <a:cubicBezTo>
                  <a:pt x="368864" y="103394"/>
                  <a:pt x="368864" y="103394"/>
                  <a:pt x="354892" y="41916"/>
                </a:cubicBezTo>
                <a:cubicBezTo>
                  <a:pt x="354892" y="41916"/>
                  <a:pt x="354892" y="41916"/>
                  <a:pt x="299004" y="41916"/>
                </a:cubicBezTo>
                <a:close/>
                <a:moveTo>
                  <a:pt x="299004" y="0"/>
                </a:moveTo>
                <a:cubicBezTo>
                  <a:pt x="299004" y="0"/>
                  <a:pt x="299004" y="0"/>
                  <a:pt x="354892" y="0"/>
                </a:cubicBezTo>
                <a:cubicBezTo>
                  <a:pt x="374453" y="0"/>
                  <a:pt x="391219" y="13972"/>
                  <a:pt x="396808" y="33533"/>
                </a:cubicBezTo>
                <a:cubicBezTo>
                  <a:pt x="396808" y="33533"/>
                  <a:pt x="396808" y="33533"/>
                  <a:pt x="407986" y="95010"/>
                </a:cubicBezTo>
                <a:cubicBezTo>
                  <a:pt x="416369" y="97805"/>
                  <a:pt x="424753" y="103394"/>
                  <a:pt x="433136" y="106188"/>
                </a:cubicBezTo>
                <a:cubicBezTo>
                  <a:pt x="433136" y="106188"/>
                  <a:pt x="433136" y="106188"/>
                  <a:pt x="486230" y="69860"/>
                </a:cubicBezTo>
                <a:cubicBezTo>
                  <a:pt x="494613" y="67066"/>
                  <a:pt x="502996" y="64272"/>
                  <a:pt x="511380" y="64272"/>
                </a:cubicBezTo>
                <a:cubicBezTo>
                  <a:pt x="519763" y="64272"/>
                  <a:pt x="530941" y="67066"/>
                  <a:pt x="539324" y="75449"/>
                </a:cubicBezTo>
                <a:cubicBezTo>
                  <a:pt x="539324" y="75449"/>
                  <a:pt x="539324" y="75449"/>
                  <a:pt x="578446" y="114571"/>
                </a:cubicBezTo>
                <a:cubicBezTo>
                  <a:pt x="592418" y="128543"/>
                  <a:pt x="595212" y="150899"/>
                  <a:pt x="584035" y="167665"/>
                </a:cubicBezTo>
                <a:cubicBezTo>
                  <a:pt x="584035" y="167665"/>
                  <a:pt x="584035" y="167665"/>
                  <a:pt x="547707" y="220759"/>
                </a:cubicBezTo>
                <a:cubicBezTo>
                  <a:pt x="553296" y="229143"/>
                  <a:pt x="556090" y="237526"/>
                  <a:pt x="558885" y="245909"/>
                </a:cubicBezTo>
                <a:cubicBezTo>
                  <a:pt x="558885" y="245909"/>
                  <a:pt x="558885" y="245909"/>
                  <a:pt x="620362" y="259881"/>
                </a:cubicBezTo>
                <a:cubicBezTo>
                  <a:pt x="639923" y="262676"/>
                  <a:pt x="653895" y="279442"/>
                  <a:pt x="653895" y="299003"/>
                </a:cubicBezTo>
                <a:cubicBezTo>
                  <a:pt x="653895" y="299003"/>
                  <a:pt x="653895" y="299003"/>
                  <a:pt x="653895" y="354892"/>
                </a:cubicBezTo>
                <a:cubicBezTo>
                  <a:pt x="653895" y="374453"/>
                  <a:pt x="639923" y="391219"/>
                  <a:pt x="620362" y="394014"/>
                </a:cubicBezTo>
                <a:cubicBezTo>
                  <a:pt x="620362" y="394014"/>
                  <a:pt x="620362" y="394014"/>
                  <a:pt x="558885" y="407986"/>
                </a:cubicBezTo>
                <a:cubicBezTo>
                  <a:pt x="556090" y="416369"/>
                  <a:pt x="553296" y="424752"/>
                  <a:pt x="547707" y="433136"/>
                </a:cubicBezTo>
                <a:cubicBezTo>
                  <a:pt x="547707" y="433136"/>
                  <a:pt x="547707" y="433136"/>
                  <a:pt x="584035" y="486230"/>
                </a:cubicBezTo>
                <a:cubicBezTo>
                  <a:pt x="595212" y="502996"/>
                  <a:pt x="592418" y="525352"/>
                  <a:pt x="578446" y="536529"/>
                </a:cubicBezTo>
                <a:cubicBezTo>
                  <a:pt x="578446" y="536529"/>
                  <a:pt x="578446" y="536529"/>
                  <a:pt x="539324" y="578446"/>
                </a:cubicBezTo>
                <a:cubicBezTo>
                  <a:pt x="530941" y="584035"/>
                  <a:pt x="519763" y="589623"/>
                  <a:pt x="511380" y="589623"/>
                </a:cubicBezTo>
                <a:cubicBezTo>
                  <a:pt x="502996" y="589623"/>
                  <a:pt x="494613" y="586829"/>
                  <a:pt x="486230" y="581240"/>
                </a:cubicBezTo>
                <a:cubicBezTo>
                  <a:pt x="486230" y="581240"/>
                  <a:pt x="486230" y="581240"/>
                  <a:pt x="433136" y="547707"/>
                </a:cubicBezTo>
                <a:cubicBezTo>
                  <a:pt x="424753" y="550502"/>
                  <a:pt x="416369" y="553296"/>
                  <a:pt x="407986" y="558885"/>
                </a:cubicBezTo>
                <a:cubicBezTo>
                  <a:pt x="407986" y="558885"/>
                  <a:pt x="407986" y="558885"/>
                  <a:pt x="396808" y="620362"/>
                </a:cubicBezTo>
                <a:cubicBezTo>
                  <a:pt x="391219" y="639923"/>
                  <a:pt x="374453" y="653895"/>
                  <a:pt x="354892" y="653895"/>
                </a:cubicBezTo>
                <a:cubicBezTo>
                  <a:pt x="354892" y="653895"/>
                  <a:pt x="354892" y="653895"/>
                  <a:pt x="299004" y="653895"/>
                </a:cubicBezTo>
                <a:cubicBezTo>
                  <a:pt x="279443" y="653895"/>
                  <a:pt x="262676" y="639923"/>
                  <a:pt x="259882" y="620362"/>
                </a:cubicBezTo>
                <a:cubicBezTo>
                  <a:pt x="259882" y="620362"/>
                  <a:pt x="259882" y="620362"/>
                  <a:pt x="248704" y="558885"/>
                </a:cubicBezTo>
                <a:cubicBezTo>
                  <a:pt x="237526" y="553296"/>
                  <a:pt x="229142" y="550502"/>
                  <a:pt x="220759" y="547707"/>
                </a:cubicBezTo>
                <a:cubicBezTo>
                  <a:pt x="220759" y="547707"/>
                  <a:pt x="220759" y="547707"/>
                  <a:pt x="167665" y="581240"/>
                </a:cubicBezTo>
                <a:cubicBezTo>
                  <a:pt x="162076" y="586829"/>
                  <a:pt x="153693" y="589623"/>
                  <a:pt x="145310" y="589623"/>
                </a:cubicBezTo>
                <a:cubicBezTo>
                  <a:pt x="134132" y="589623"/>
                  <a:pt x="125749" y="584035"/>
                  <a:pt x="117366" y="578446"/>
                </a:cubicBezTo>
                <a:cubicBezTo>
                  <a:pt x="117366" y="578446"/>
                  <a:pt x="117366" y="578446"/>
                  <a:pt x="78244" y="536529"/>
                </a:cubicBezTo>
                <a:cubicBezTo>
                  <a:pt x="64271" y="525352"/>
                  <a:pt x="61477" y="502996"/>
                  <a:pt x="72655" y="486230"/>
                </a:cubicBezTo>
                <a:cubicBezTo>
                  <a:pt x="72655" y="486230"/>
                  <a:pt x="72655" y="486230"/>
                  <a:pt x="106188" y="433136"/>
                </a:cubicBezTo>
                <a:cubicBezTo>
                  <a:pt x="103393" y="424752"/>
                  <a:pt x="100599" y="416369"/>
                  <a:pt x="97805" y="407986"/>
                </a:cubicBezTo>
                <a:cubicBezTo>
                  <a:pt x="97805" y="407986"/>
                  <a:pt x="97805" y="407986"/>
                  <a:pt x="33533" y="394014"/>
                </a:cubicBezTo>
                <a:cubicBezTo>
                  <a:pt x="13972" y="391219"/>
                  <a:pt x="0" y="374453"/>
                  <a:pt x="0" y="354892"/>
                </a:cubicBezTo>
                <a:cubicBezTo>
                  <a:pt x="0" y="354892"/>
                  <a:pt x="0" y="354892"/>
                  <a:pt x="0" y="299003"/>
                </a:cubicBezTo>
                <a:cubicBezTo>
                  <a:pt x="0" y="279442"/>
                  <a:pt x="13972" y="262676"/>
                  <a:pt x="33533" y="259881"/>
                </a:cubicBezTo>
                <a:cubicBezTo>
                  <a:pt x="33533" y="259881"/>
                  <a:pt x="33533" y="259881"/>
                  <a:pt x="97805" y="245909"/>
                </a:cubicBezTo>
                <a:cubicBezTo>
                  <a:pt x="100599" y="237526"/>
                  <a:pt x="103393" y="229143"/>
                  <a:pt x="106188" y="220759"/>
                </a:cubicBezTo>
                <a:cubicBezTo>
                  <a:pt x="106188" y="220759"/>
                  <a:pt x="106188" y="220759"/>
                  <a:pt x="72655" y="167665"/>
                </a:cubicBezTo>
                <a:cubicBezTo>
                  <a:pt x="61477" y="150899"/>
                  <a:pt x="64271" y="128543"/>
                  <a:pt x="78244" y="114571"/>
                </a:cubicBezTo>
                <a:cubicBezTo>
                  <a:pt x="78244" y="114571"/>
                  <a:pt x="78244" y="114571"/>
                  <a:pt x="117366" y="75449"/>
                </a:cubicBezTo>
                <a:cubicBezTo>
                  <a:pt x="125749" y="67066"/>
                  <a:pt x="134132" y="64272"/>
                  <a:pt x="145310" y="64272"/>
                </a:cubicBezTo>
                <a:cubicBezTo>
                  <a:pt x="153693" y="64272"/>
                  <a:pt x="162076" y="67066"/>
                  <a:pt x="167665" y="69860"/>
                </a:cubicBezTo>
                <a:cubicBezTo>
                  <a:pt x="167665" y="69860"/>
                  <a:pt x="167665" y="69860"/>
                  <a:pt x="220759" y="106188"/>
                </a:cubicBezTo>
                <a:cubicBezTo>
                  <a:pt x="229142" y="103394"/>
                  <a:pt x="237526" y="97805"/>
                  <a:pt x="248704" y="95010"/>
                </a:cubicBezTo>
                <a:cubicBezTo>
                  <a:pt x="248704" y="95010"/>
                  <a:pt x="248704" y="95010"/>
                  <a:pt x="259882" y="33533"/>
                </a:cubicBezTo>
                <a:cubicBezTo>
                  <a:pt x="262676" y="13972"/>
                  <a:pt x="279443" y="0"/>
                  <a:pt x="2990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09" name="矩形 108"/>
          <p:cNvSpPr/>
          <p:nvPr>
            <p:custDataLst>
              <p:tags r:id="rId4"/>
            </p:custDataLst>
          </p:nvPr>
        </p:nvSpPr>
        <p:spPr>
          <a:xfrm rot="18900000">
            <a:off x="1058589" y="3706990"/>
            <a:ext cx="1341329" cy="1341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0" name="矩形 109"/>
          <p:cNvSpPr/>
          <p:nvPr>
            <p:custDataLst>
              <p:tags r:id="rId5"/>
            </p:custDataLst>
          </p:nvPr>
        </p:nvSpPr>
        <p:spPr>
          <a:xfrm rot="18900000">
            <a:off x="1058589" y="3613639"/>
            <a:ext cx="1341329" cy="1341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1" name="任意多边形 110"/>
          <p:cNvSpPr/>
          <p:nvPr>
            <p:custDataLst>
              <p:tags r:id="rId6"/>
            </p:custDataLst>
          </p:nvPr>
        </p:nvSpPr>
        <p:spPr bwMode="auto">
          <a:xfrm>
            <a:off x="1542252" y="4048648"/>
            <a:ext cx="374003" cy="564664"/>
          </a:xfrm>
          <a:custGeom>
            <a:avLst/>
            <a:gdLst>
              <a:gd name="connsiteX0" fmla="*/ 121125 w 414667"/>
              <a:gd name="connsiteY0" fmla="*/ 543553 h 626056"/>
              <a:gd name="connsiteX1" fmla="*/ 121125 w 414667"/>
              <a:gd name="connsiteY1" fmla="*/ 577525 h 626056"/>
              <a:gd name="connsiteX2" fmla="*/ 232561 w 414667"/>
              <a:gd name="connsiteY2" fmla="*/ 577525 h 626056"/>
              <a:gd name="connsiteX3" fmla="*/ 232561 w 414667"/>
              <a:gd name="connsiteY3" fmla="*/ 543553 h 626056"/>
              <a:gd name="connsiteX4" fmla="*/ 121125 w 414667"/>
              <a:gd name="connsiteY4" fmla="*/ 543553 h 626056"/>
              <a:gd name="connsiteX5" fmla="*/ 150419 w 414667"/>
              <a:gd name="connsiteY5" fmla="*/ 182937 h 626056"/>
              <a:gd name="connsiteX6" fmla="*/ 414667 w 414667"/>
              <a:gd name="connsiteY6" fmla="*/ 182937 h 626056"/>
              <a:gd name="connsiteX7" fmla="*/ 414667 w 414667"/>
              <a:gd name="connsiteY7" fmla="*/ 361811 h 626056"/>
              <a:gd name="connsiteX8" fmla="*/ 239857 w 414667"/>
              <a:gd name="connsiteY8" fmla="*/ 361811 h 626056"/>
              <a:gd name="connsiteX9" fmla="*/ 150419 w 414667"/>
              <a:gd name="connsiteY9" fmla="*/ 434986 h 626056"/>
              <a:gd name="connsiteX10" fmla="*/ 182942 w 414667"/>
              <a:gd name="connsiteY10" fmla="*/ 361811 h 626056"/>
              <a:gd name="connsiteX11" fmla="*/ 150419 w 414667"/>
              <a:gd name="connsiteY11" fmla="*/ 361811 h 626056"/>
              <a:gd name="connsiteX12" fmla="*/ 116280 w 414667"/>
              <a:gd name="connsiteY12" fmla="*/ 33972 h 626056"/>
              <a:gd name="connsiteX13" fmla="*/ 116280 w 414667"/>
              <a:gd name="connsiteY13" fmla="*/ 48531 h 626056"/>
              <a:gd name="connsiteX14" fmla="*/ 237406 w 414667"/>
              <a:gd name="connsiteY14" fmla="*/ 48531 h 626056"/>
              <a:gd name="connsiteX15" fmla="*/ 237406 w 414667"/>
              <a:gd name="connsiteY15" fmla="*/ 33972 h 626056"/>
              <a:gd name="connsiteX16" fmla="*/ 116280 w 414667"/>
              <a:gd name="connsiteY16" fmla="*/ 33972 h 626056"/>
              <a:gd name="connsiteX17" fmla="*/ 276166 w 414667"/>
              <a:gd name="connsiteY17" fmla="*/ 29119 h 626056"/>
              <a:gd name="connsiteX18" fmla="*/ 266476 w 414667"/>
              <a:gd name="connsiteY18" fmla="*/ 43678 h 626056"/>
              <a:gd name="connsiteX19" fmla="*/ 276166 w 414667"/>
              <a:gd name="connsiteY19" fmla="*/ 53384 h 626056"/>
              <a:gd name="connsiteX20" fmla="*/ 290701 w 414667"/>
              <a:gd name="connsiteY20" fmla="*/ 43678 h 626056"/>
              <a:gd name="connsiteX21" fmla="*/ 276166 w 414667"/>
              <a:gd name="connsiteY21" fmla="*/ 29119 h 626056"/>
              <a:gd name="connsiteX22" fmla="*/ 43605 w 414667"/>
              <a:gd name="connsiteY22" fmla="*/ 0 h 626056"/>
              <a:gd name="connsiteX23" fmla="*/ 305236 w 414667"/>
              <a:gd name="connsiteY23" fmla="*/ 0 h 626056"/>
              <a:gd name="connsiteX24" fmla="*/ 353686 w 414667"/>
              <a:gd name="connsiteY24" fmla="*/ 48531 h 626056"/>
              <a:gd name="connsiteX25" fmla="*/ 353686 w 414667"/>
              <a:gd name="connsiteY25" fmla="*/ 169860 h 626056"/>
              <a:gd name="connsiteX26" fmla="*/ 319771 w 414667"/>
              <a:gd name="connsiteY26" fmla="*/ 169860 h 626056"/>
              <a:gd name="connsiteX27" fmla="*/ 319771 w 414667"/>
              <a:gd name="connsiteY27" fmla="*/ 77650 h 626056"/>
              <a:gd name="connsiteX28" fmla="*/ 33915 w 414667"/>
              <a:gd name="connsiteY28" fmla="*/ 77650 h 626056"/>
              <a:gd name="connsiteX29" fmla="*/ 33915 w 414667"/>
              <a:gd name="connsiteY29" fmla="*/ 509581 h 626056"/>
              <a:gd name="connsiteX30" fmla="*/ 319771 w 414667"/>
              <a:gd name="connsiteY30" fmla="*/ 509581 h 626056"/>
              <a:gd name="connsiteX31" fmla="*/ 319771 w 414667"/>
              <a:gd name="connsiteY31" fmla="*/ 383399 h 626056"/>
              <a:gd name="connsiteX32" fmla="*/ 353686 w 414667"/>
              <a:gd name="connsiteY32" fmla="*/ 383399 h 626056"/>
              <a:gd name="connsiteX33" fmla="*/ 353686 w 414667"/>
              <a:gd name="connsiteY33" fmla="*/ 582378 h 626056"/>
              <a:gd name="connsiteX34" fmla="*/ 305236 w 414667"/>
              <a:gd name="connsiteY34" fmla="*/ 626056 h 626056"/>
              <a:gd name="connsiteX35" fmla="*/ 43605 w 414667"/>
              <a:gd name="connsiteY35" fmla="*/ 626056 h 626056"/>
              <a:gd name="connsiteX36" fmla="*/ 0 w 414667"/>
              <a:gd name="connsiteY36" fmla="*/ 582378 h 626056"/>
              <a:gd name="connsiteX37" fmla="*/ 0 w 414667"/>
              <a:gd name="connsiteY37" fmla="*/ 48531 h 626056"/>
              <a:gd name="connsiteX38" fmla="*/ 43605 w 414667"/>
              <a:gd name="connsiteY38" fmla="*/ 0 h 62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4667" h="626056">
                <a:moveTo>
                  <a:pt x="121125" y="543553"/>
                </a:moveTo>
                <a:cubicBezTo>
                  <a:pt x="121125" y="543553"/>
                  <a:pt x="121125" y="543553"/>
                  <a:pt x="121125" y="577525"/>
                </a:cubicBezTo>
                <a:cubicBezTo>
                  <a:pt x="121125" y="577525"/>
                  <a:pt x="121125" y="577525"/>
                  <a:pt x="232561" y="577525"/>
                </a:cubicBezTo>
                <a:lnTo>
                  <a:pt x="232561" y="543553"/>
                </a:lnTo>
                <a:cubicBezTo>
                  <a:pt x="232561" y="543553"/>
                  <a:pt x="232561" y="543553"/>
                  <a:pt x="121125" y="543553"/>
                </a:cubicBezTo>
                <a:close/>
                <a:moveTo>
                  <a:pt x="150419" y="182937"/>
                </a:moveTo>
                <a:lnTo>
                  <a:pt x="414667" y="182937"/>
                </a:lnTo>
                <a:lnTo>
                  <a:pt x="414667" y="361811"/>
                </a:lnTo>
                <a:lnTo>
                  <a:pt x="239857" y="361811"/>
                </a:lnTo>
                <a:lnTo>
                  <a:pt x="150419" y="434986"/>
                </a:lnTo>
                <a:lnTo>
                  <a:pt x="182942" y="361811"/>
                </a:lnTo>
                <a:lnTo>
                  <a:pt x="150419" y="361811"/>
                </a:lnTo>
                <a:close/>
                <a:moveTo>
                  <a:pt x="116280" y="33972"/>
                </a:moveTo>
                <a:lnTo>
                  <a:pt x="116280" y="48531"/>
                </a:lnTo>
                <a:cubicBezTo>
                  <a:pt x="116280" y="48531"/>
                  <a:pt x="116280" y="48531"/>
                  <a:pt x="237406" y="48531"/>
                </a:cubicBezTo>
                <a:cubicBezTo>
                  <a:pt x="237406" y="48531"/>
                  <a:pt x="237406" y="48531"/>
                  <a:pt x="237406" y="33972"/>
                </a:cubicBezTo>
                <a:cubicBezTo>
                  <a:pt x="237406" y="33972"/>
                  <a:pt x="237406" y="33972"/>
                  <a:pt x="116280" y="33972"/>
                </a:cubicBezTo>
                <a:close/>
                <a:moveTo>
                  <a:pt x="276166" y="29119"/>
                </a:moveTo>
                <a:cubicBezTo>
                  <a:pt x="271321" y="29119"/>
                  <a:pt x="266476" y="33972"/>
                  <a:pt x="266476" y="43678"/>
                </a:cubicBezTo>
                <a:cubicBezTo>
                  <a:pt x="266476" y="48531"/>
                  <a:pt x="271321" y="53384"/>
                  <a:pt x="276166" y="53384"/>
                </a:cubicBezTo>
                <a:cubicBezTo>
                  <a:pt x="281011" y="53384"/>
                  <a:pt x="290701" y="48531"/>
                  <a:pt x="290701" y="43678"/>
                </a:cubicBezTo>
                <a:cubicBezTo>
                  <a:pt x="290701" y="33972"/>
                  <a:pt x="281011" y="29119"/>
                  <a:pt x="276166" y="29119"/>
                </a:cubicBezTo>
                <a:close/>
                <a:moveTo>
                  <a:pt x="43605" y="0"/>
                </a:moveTo>
                <a:cubicBezTo>
                  <a:pt x="43605" y="0"/>
                  <a:pt x="43605" y="0"/>
                  <a:pt x="305236" y="0"/>
                </a:cubicBezTo>
                <a:cubicBezTo>
                  <a:pt x="329461" y="0"/>
                  <a:pt x="353686" y="24266"/>
                  <a:pt x="353686" y="48531"/>
                </a:cubicBezTo>
                <a:cubicBezTo>
                  <a:pt x="353686" y="48531"/>
                  <a:pt x="353686" y="48531"/>
                  <a:pt x="353686" y="169860"/>
                </a:cubicBezTo>
                <a:cubicBezTo>
                  <a:pt x="353686" y="169860"/>
                  <a:pt x="353686" y="169860"/>
                  <a:pt x="319771" y="169860"/>
                </a:cubicBezTo>
                <a:cubicBezTo>
                  <a:pt x="319771" y="169860"/>
                  <a:pt x="319771" y="169860"/>
                  <a:pt x="319771" y="77650"/>
                </a:cubicBezTo>
                <a:cubicBezTo>
                  <a:pt x="319771" y="77650"/>
                  <a:pt x="319771" y="77650"/>
                  <a:pt x="33915" y="77650"/>
                </a:cubicBezTo>
                <a:cubicBezTo>
                  <a:pt x="33915" y="77650"/>
                  <a:pt x="33915" y="77650"/>
                  <a:pt x="33915" y="509581"/>
                </a:cubicBezTo>
                <a:cubicBezTo>
                  <a:pt x="33915" y="509581"/>
                  <a:pt x="33915" y="509581"/>
                  <a:pt x="319771" y="509581"/>
                </a:cubicBezTo>
                <a:lnTo>
                  <a:pt x="319771" y="383399"/>
                </a:lnTo>
                <a:cubicBezTo>
                  <a:pt x="319771" y="383399"/>
                  <a:pt x="319771" y="383399"/>
                  <a:pt x="353686" y="383399"/>
                </a:cubicBezTo>
                <a:cubicBezTo>
                  <a:pt x="353686" y="383399"/>
                  <a:pt x="353686" y="383399"/>
                  <a:pt x="353686" y="582378"/>
                </a:cubicBezTo>
                <a:cubicBezTo>
                  <a:pt x="353686" y="606644"/>
                  <a:pt x="329461" y="626056"/>
                  <a:pt x="305236" y="626056"/>
                </a:cubicBezTo>
                <a:cubicBezTo>
                  <a:pt x="305236" y="626056"/>
                  <a:pt x="305236" y="626056"/>
                  <a:pt x="43605" y="626056"/>
                </a:cubicBezTo>
                <a:cubicBezTo>
                  <a:pt x="19380" y="626056"/>
                  <a:pt x="0" y="606644"/>
                  <a:pt x="0" y="582378"/>
                </a:cubicBezTo>
                <a:cubicBezTo>
                  <a:pt x="0" y="582378"/>
                  <a:pt x="0" y="582378"/>
                  <a:pt x="0" y="48531"/>
                </a:cubicBezTo>
                <a:cubicBezTo>
                  <a:pt x="0" y="24266"/>
                  <a:pt x="19380" y="0"/>
                  <a:pt x="43605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2" name="矩形 111"/>
          <p:cNvSpPr/>
          <p:nvPr>
            <p:custDataLst>
              <p:tags r:id="rId7"/>
            </p:custDataLst>
          </p:nvPr>
        </p:nvSpPr>
        <p:spPr>
          <a:xfrm rot="18900000">
            <a:off x="5429146" y="3706991"/>
            <a:ext cx="1341329" cy="1341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3" name="矩形 112"/>
          <p:cNvSpPr/>
          <p:nvPr>
            <p:custDataLst>
              <p:tags r:id="rId8"/>
            </p:custDataLst>
          </p:nvPr>
        </p:nvSpPr>
        <p:spPr>
          <a:xfrm rot="18900000">
            <a:off x="5429146" y="3634983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4" name="任意多边形 113"/>
          <p:cNvSpPr/>
          <p:nvPr>
            <p:custDataLst>
              <p:tags r:id="rId9"/>
            </p:custDataLst>
          </p:nvPr>
        </p:nvSpPr>
        <p:spPr bwMode="auto">
          <a:xfrm>
            <a:off x="5857316" y="4122891"/>
            <a:ext cx="484988" cy="437521"/>
          </a:xfrm>
          <a:custGeom>
            <a:avLst/>
            <a:gdLst>
              <a:gd name="T0" fmla="*/ 197644 w 21600"/>
              <a:gd name="T1" fmla="*/ 197644 h 21592"/>
              <a:gd name="T2" fmla="*/ 197644 w 21600"/>
              <a:gd name="T3" fmla="*/ 197644 h 21592"/>
              <a:gd name="T4" fmla="*/ 197644 w 21600"/>
              <a:gd name="T5" fmla="*/ 197644 h 21592"/>
              <a:gd name="T6" fmla="*/ 197644 w 21600"/>
              <a:gd name="T7" fmla="*/ 197644 h 2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92">
                <a:moveTo>
                  <a:pt x="16719" y="11484"/>
                </a:moveTo>
                <a:cubicBezTo>
                  <a:pt x="16972" y="11823"/>
                  <a:pt x="17102" y="12217"/>
                  <a:pt x="17111" y="12666"/>
                </a:cubicBezTo>
                <a:cubicBezTo>
                  <a:pt x="17118" y="13118"/>
                  <a:pt x="16986" y="13503"/>
                  <a:pt x="16719" y="13825"/>
                </a:cubicBezTo>
                <a:lnTo>
                  <a:pt x="10660" y="21039"/>
                </a:lnTo>
                <a:cubicBezTo>
                  <a:pt x="10393" y="21361"/>
                  <a:pt x="10061" y="21530"/>
                  <a:pt x="9664" y="21548"/>
                </a:cubicBezTo>
                <a:cubicBezTo>
                  <a:pt x="9270" y="21568"/>
                  <a:pt x="8950" y="21398"/>
                  <a:pt x="8704" y="21039"/>
                </a:cubicBezTo>
                <a:lnTo>
                  <a:pt x="991" y="10768"/>
                </a:lnTo>
                <a:cubicBezTo>
                  <a:pt x="721" y="10408"/>
                  <a:pt x="488" y="9960"/>
                  <a:pt x="293" y="9416"/>
                </a:cubicBezTo>
                <a:cubicBezTo>
                  <a:pt x="98" y="8878"/>
                  <a:pt x="0" y="8375"/>
                  <a:pt x="0" y="7918"/>
                </a:cubicBezTo>
                <a:lnTo>
                  <a:pt x="0" y="1668"/>
                </a:lnTo>
                <a:cubicBezTo>
                  <a:pt x="0" y="1216"/>
                  <a:pt x="134" y="825"/>
                  <a:pt x="401" y="497"/>
                </a:cubicBezTo>
                <a:cubicBezTo>
                  <a:pt x="671" y="166"/>
                  <a:pt x="1003" y="0"/>
                  <a:pt x="1392" y="0"/>
                </a:cubicBezTo>
                <a:lnTo>
                  <a:pt x="6619" y="0"/>
                </a:lnTo>
                <a:cubicBezTo>
                  <a:pt x="6811" y="0"/>
                  <a:pt x="7016" y="28"/>
                  <a:pt x="7237" y="83"/>
                </a:cubicBezTo>
                <a:cubicBezTo>
                  <a:pt x="7456" y="138"/>
                  <a:pt x="7677" y="224"/>
                  <a:pt x="7899" y="336"/>
                </a:cubicBezTo>
                <a:cubicBezTo>
                  <a:pt x="8120" y="451"/>
                  <a:pt x="8332" y="580"/>
                  <a:pt x="8524" y="724"/>
                </a:cubicBezTo>
                <a:cubicBezTo>
                  <a:pt x="8719" y="865"/>
                  <a:pt x="8880" y="1021"/>
                  <a:pt x="9005" y="1185"/>
                </a:cubicBezTo>
                <a:lnTo>
                  <a:pt x="16719" y="11484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8" y="5441"/>
                </a:cubicBezTo>
                <a:cubicBezTo>
                  <a:pt x="4815" y="5116"/>
                  <a:pt x="4952" y="4740"/>
                  <a:pt x="4952" y="4311"/>
                </a:cubicBezTo>
                <a:cubicBezTo>
                  <a:pt x="4952" y="3862"/>
                  <a:pt x="4815" y="3477"/>
                  <a:pt x="4548" y="3160"/>
                </a:cubicBezTo>
                <a:cubicBezTo>
                  <a:pt x="4281" y="2844"/>
                  <a:pt x="3966" y="2686"/>
                  <a:pt x="3603" y="2686"/>
                </a:cubicBezTo>
                <a:cubicBezTo>
                  <a:pt x="3227" y="2686"/>
                  <a:pt x="2908" y="2844"/>
                  <a:pt x="2643" y="3160"/>
                </a:cubicBezTo>
                <a:cubicBezTo>
                  <a:pt x="2378" y="3477"/>
                  <a:pt x="2246" y="3862"/>
                  <a:pt x="2246" y="4311"/>
                </a:cubicBezTo>
                <a:cubicBezTo>
                  <a:pt x="2246" y="4739"/>
                  <a:pt x="2378" y="5116"/>
                  <a:pt x="2643" y="5441"/>
                </a:cubicBezTo>
                <a:cubicBezTo>
                  <a:pt x="2905" y="5761"/>
                  <a:pt x="3225" y="5922"/>
                  <a:pt x="3603" y="5922"/>
                </a:cubicBezTo>
                <a:moveTo>
                  <a:pt x="21198" y="11510"/>
                </a:moveTo>
                <a:cubicBezTo>
                  <a:pt x="21465" y="11852"/>
                  <a:pt x="21599" y="12252"/>
                  <a:pt x="21599" y="12709"/>
                </a:cubicBezTo>
                <a:cubicBezTo>
                  <a:pt x="21599" y="13167"/>
                  <a:pt x="21465" y="13558"/>
                  <a:pt x="21198" y="13880"/>
                </a:cubicBezTo>
                <a:lnTo>
                  <a:pt x="15163" y="21093"/>
                </a:lnTo>
                <a:cubicBezTo>
                  <a:pt x="14896" y="21415"/>
                  <a:pt x="14564" y="21582"/>
                  <a:pt x="14174" y="21591"/>
                </a:cubicBezTo>
                <a:cubicBezTo>
                  <a:pt x="13782" y="21600"/>
                  <a:pt x="13450" y="21433"/>
                  <a:pt x="13183" y="21093"/>
                </a:cubicBezTo>
                <a:lnTo>
                  <a:pt x="13044" y="20903"/>
                </a:lnTo>
                <a:lnTo>
                  <a:pt x="18963" y="13825"/>
                </a:lnTo>
                <a:cubicBezTo>
                  <a:pt x="19230" y="13503"/>
                  <a:pt x="19365" y="13118"/>
                  <a:pt x="19360" y="12660"/>
                </a:cubicBezTo>
                <a:cubicBezTo>
                  <a:pt x="19355" y="12206"/>
                  <a:pt x="19223" y="11812"/>
                  <a:pt x="18963" y="11484"/>
                </a:cubicBezTo>
                <a:lnTo>
                  <a:pt x="11247" y="1185"/>
                </a:lnTo>
                <a:cubicBezTo>
                  <a:pt x="11009" y="865"/>
                  <a:pt x="10689" y="604"/>
                  <a:pt x="10282" y="408"/>
                </a:cubicBezTo>
                <a:cubicBezTo>
                  <a:pt x="9873" y="210"/>
                  <a:pt x="9484" y="83"/>
                  <a:pt x="9109" y="28"/>
                </a:cubicBezTo>
                <a:lnTo>
                  <a:pt x="11112" y="28"/>
                </a:lnTo>
                <a:cubicBezTo>
                  <a:pt x="11502" y="28"/>
                  <a:pt x="11935" y="141"/>
                  <a:pt x="12406" y="365"/>
                </a:cubicBezTo>
                <a:cubicBezTo>
                  <a:pt x="12878" y="589"/>
                  <a:pt x="13236" y="874"/>
                  <a:pt x="13481" y="1213"/>
                </a:cubicBezTo>
                <a:lnTo>
                  <a:pt x="21198" y="115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5" name="矩形 114"/>
          <p:cNvSpPr/>
          <p:nvPr>
            <p:custDataLst>
              <p:tags r:id="rId10"/>
            </p:custDataLst>
          </p:nvPr>
        </p:nvSpPr>
        <p:spPr>
          <a:xfrm rot="18900000">
            <a:off x="7614424" y="3706990"/>
            <a:ext cx="1341329" cy="1341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6" name="矩形 115"/>
          <p:cNvSpPr/>
          <p:nvPr>
            <p:custDataLst>
              <p:tags r:id="rId11"/>
            </p:custDataLst>
          </p:nvPr>
        </p:nvSpPr>
        <p:spPr>
          <a:xfrm rot="18900000">
            <a:off x="7614424" y="3630797"/>
            <a:ext cx="1341329" cy="1341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7" name="任意多边形 116"/>
          <p:cNvSpPr/>
          <p:nvPr>
            <p:custDataLst>
              <p:tags r:id="rId12"/>
            </p:custDataLst>
          </p:nvPr>
        </p:nvSpPr>
        <p:spPr bwMode="auto">
          <a:xfrm>
            <a:off x="8062933" y="4139227"/>
            <a:ext cx="444310" cy="400661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sp>
        <p:nvSpPr>
          <p:cNvPr id="118" name="矩形 117"/>
          <p:cNvSpPr/>
          <p:nvPr>
            <p:custDataLst>
              <p:tags r:id="rId13"/>
            </p:custDataLst>
          </p:nvPr>
        </p:nvSpPr>
        <p:spPr>
          <a:xfrm rot="18900000">
            <a:off x="9799703" y="3706991"/>
            <a:ext cx="1341329" cy="1341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19" name="矩形 118"/>
          <p:cNvSpPr/>
          <p:nvPr>
            <p:custDataLst>
              <p:tags r:id="rId14"/>
            </p:custDataLst>
          </p:nvPr>
        </p:nvSpPr>
        <p:spPr>
          <a:xfrm rot="18900000">
            <a:off x="9799703" y="3634983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120" name="任意多边形 119"/>
          <p:cNvSpPr/>
          <p:nvPr>
            <p:custDataLst>
              <p:tags r:id="rId15"/>
            </p:custDataLst>
          </p:nvPr>
        </p:nvSpPr>
        <p:spPr bwMode="auto">
          <a:xfrm>
            <a:off x="10227873" y="4129968"/>
            <a:ext cx="484988" cy="423366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</a:p>
        </p:txBody>
      </p:sp>
      <p:cxnSp>
        <p:nvCxnSpPr>
          <p:cNvPr id="134" name="直接箭头连接符 133"/>
          <p:cNvCxnSpPr/>
          <p:nvPr>
            <p:custDataLst>
              <p:tags r:id="rId16"/>
            </p:custDataLst>
          </p:nvPr>
        </p:nvCxnSpPr>
        <p:spPr>
          <a:xfrm>
            <a:off x="8999220" y="3358515"/>
            <a:ext cx="981075" cy="1270"/>
          </a:xfrm>
          <a:prstGeom prst="straightConnector1">
            <a:avLst/>
          </a:prstGeom>
          <a:ln w="3175" cap="rnd">
            <a:solidFill>
              <a:srgbClr val="EE7F1C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17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平台优势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5365" y="1737995"/>
            <a:ext cx="10523220" cy="1614805"/>
            <a:chOff x="1599" y="2737"/>
            <a:chExt cx="16572" cy="2543"/>
          </a:xfrm>
        </p:grpSpPr>
        <p:grpSp>
          <p:nvGrpSpPr>
            <p:cNvPr id="10" name="组合 9"/>
            <p:cNvGrpSpPr/>
            <p:nvPr/>
          </p:nvGrpSpPr>
          <p:grpSpPr>
            <a:xfrm>
              <a:off x="1599" y="2757"/>
              <a:ext cx="4436" cy="1532"/>
              <a:chOff x="2942" y="1760"/>
              <a:chExt cx="4436" cy="1532"/>
            </a:xfrm>
          </p:grpSpPr>
          <p:sp>
            <p:nvSpPr>
              <p:cNvPr id="121" name="文本框 120"/>
              <p:cNvSpPr txBox="1"/>
              <p:nvPr>
                <p:custDataLst>
                  <p:tags r:id="rId18"/>
                </p:custDataLst>
              </p:nvPr>
            </p:nvSpPr>
            <p:spPr bwMode="auto">
              <a:xfrm>
                <a:off x="2942" y="2625"/>
                <a:ext cx="4292" cy="6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 defTabSz="914400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预测准确率达到95%以上。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2" name="文本框 121"/>
              <p:cNvSpPr txBox="1"/>
              <p:nvPr>
                <p:custDataLst>
                  <p:tags r:id="rId19"/>
                </p:custDataLst>
              </p:nvPr>
            </p:nvSpPr>
            <p:spPr bwMode="auto">
              <a:xfrm>
                <a:off x="3401" y="1760"/>
                <a:ext cx="3977" cy="10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rgbClr val="EE7F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+mn-ea"/>
                  </a:rPr>
                  <a:t>独有算法，准！</a:t>
                </a:r>
                <a:endParaRPr lang="zh-CN" altLang="en-US" sz="24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endParaRPr>
              </a:p>
            </p:txBody>
          </p:sp>
        </p:grpSp>
        <p:cxnSp>
          <p:nvCxnSpPr>
            <p:cNvPr id="131" name="直接箭头连接符 130"/>
            <p:cNvCxnSpPr/>
            <p:nvPr>
              <p:custDataLst>
                <p:tags r:id="rId20"/>
              </p:custDataLst>
            </p:nvPr>
          </p:nvCxnSpPr>
          <p:spPr>
            <a:xfrm>
              <a:off x="3367" y="5220"/>
              <a:ext cx="1545" cy="2"/>
            </a:xfrm>
            <a:prstGeom prst="straightConnector1">
              <a:avLst/>
            </a:prstGeom>
            <a:ln w="3175" cap="rnd">
              <a:solidFill>
                <a:srgbClr val="EE7F1C"/>
              </a:solidFill>
              <a:round/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/>
            <p:nvPr>
              <p:custDataLst>
                <p:tags r:id="rId21"/>
              </p:custDataLst>
            </p:nvPr>
          </p:nvCxnSpPr>
          <p:spPr>
            <a:xfrm>
              <a:off x="7224" y="5249"/>
              <a:ext cx="1545" cy="2"/>
            </a:xfrm>
            <a:prstGeom prst="straightConnector1">
              <a:avLst/>
            </a:prstGeom>
            <a:ln w="3175" cap="rnd">
              <a:solidFill>
                <a:srgbClr val="EE7F1C"/>
              </a:solidFill>
              <a:round/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/>
            <p:nvPr>
              <p:custDataLst>
                <p:tags r:id="rId22"/>
              </p:custDataLst>
            </p:nvPr>
          </p:nvCxnSpPr>
          <p:spPr>
            <a:xfrm>
              <a:off x="10684" y="5278"/>
              <a:ext cx="1545" cy="2"/>
            </a:xfrm>
            <a:prstGeom prst="straightConnector1">
              <a:avLst/>
            </a:prstGeom>
            <a:ln w="3175" cap="rnd">
              <a:solidFill>
                <a:srgbClr val="EE7F1C"/>
              </a:solidFill>
              <a:round/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13875" y="2737"/>
              <a:ext cx="4296" cy="2443"/>
              <a:chOff x="12434" y="1687"/>
              <a:chExt cx="4296" cy="2443"/>
            </a:xfrm>
          </p:grpSpPr>
          <p:sp>
            <p:nvSpPr>
              <p:cNvPr id="125" name="文本框 124"/>
              <p:cNvSpPr txBox="1"/>
              <p:nvPr>
                <p:custDataLst>
                  <p:tags r:id="rId23"/>
                </p:custDataLst>
              </p:nvPr>
            </p:nvSpPr>
            <p:spPr bwMode="auto">
              <a:xfrm>
                <a:off x="12434" y="2417"/>
                <a:ext cx="4296" cy="171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 defTabSz="914400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打造线上零售连锁+产品与咨询服务一体化，增强客户体验感。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6" name="文本框 125"/>
              <p:cNvSpPr txBox="1"/>
              <p:nvPr>
                <p:custDataLst>
                  <p:tags r:id="rId24"/>
                </p:custDataLst>
              </p:nvPr>
            </p:nvSpPr>
            <p:spPr bwMode="auto">
              <a:xfrm>
                <a:off x="12458" y="1687"/>
                <a:ext cx="3844" cy="94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rgbClr val="EE7F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  <a:sym typeface="+mn-ea"/>
                  </a:rPr>
                  <a:t>一体化服务</a:t>
                </a:r>
                <a:endParaRPr lang="zh-CN" altLang="en-US" sz="24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endParaRPr>
              </a:p>
            </p:txBody>
          </p:sp>
        </p:grpSp>
        <p:sp>
          <p:nvSpPr>
            <p:cNvPr id="2" name="文本框 1"/>
            <p:cNvSpPr txBox="1"/>
            <p:nvPr>
              <p:custDataLst>
                <p:tags r:id="rId25"/>
              </p:custDataLst>
            </p:nvPr>
          </p:nvSpPr>
          <p:spPr bwMode="auto">
            <a:xfrm>
              <a:off x="7643" y="3570"/>
              <a:ext cx="5055" cy="11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精准切入“科学+预测”模块，通过网络平台运营创新。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26"/>
              </p:custDataLst>
            </p:nvPr>
          </p:nvSpPr>
          <p:spPr bwMode="auto">
            <a:xfrm>
              <a:off x="7891" y="2757"/>
              <a:ext cx="4008" cy="90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4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商业模式清晰</a:t>
              </a:r>
              <a:endPara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6" y="2817"/>
              <a:ext cx="654" cy="77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887" y="2817"/>
              <a:ext cx="654" cy="77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725" y="2881"/>
              <a:ext cx="639" cy="662"/>
            </a:xfrm>
            <a:prstGeom prst="rect">
              <a:avLst/>
            </a:prstGeom>
          </p:spPr>
        </p:pic>
      </p:grpSp>
    </p:spTree>
    <p:custDataLst>
      <p:tags r:id="rId2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2630" y="1965331"/>
            <a:ext cx="5961190" cy="4235759"/>
            <a:chOff x="1440" y="3789"/>
            <a:chExt cx="9388" cy="6670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2513" y="4100"/>
              <a:ext cx="8315" cy="25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1、系统预测（南宗神数）：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问事：选类型（如爱情、事业）&gt;选预测方式（如生日、身份证号）&gt;看预测结果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排流年：选预测方式（如生日、身份证号）&gt;看流年运势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2、大师预测（南宗神数大师）：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选择大师&gt;语音连线&gt;咨询沟通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440" y="3988"/>
              <a:ext cx="9333" cy="6471"/>
            </a:xfrm>
            <a:prstGeom prst="roundRect">
              <a:avLst>
                <a:gd name="adj" fmla="val 535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矩形 7"/>
            <p:cNvSpPr/>
            <p:nvPr/>
          </p:nvSpPr>
          <p:spPr>
            <a:xfrm>
              <a:off x="2458" y="5803"/>
              <a:ext cx="8147" cy="924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95" y="4268"/>
              <a:ext cx="963" cy="2468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预测</a:t>
              </a:r>
              <a:endParaRPr lang="zh-CN" altLang="en-US" sz="1400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53" y="3789"/>
              <a:ext cx="1458" cy="446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200" b="1" dirty="0">
                  <a:sym typeface="+mn-ea"/>
                </a:rPr>
                <a:t>预测用户</a:t>
              </a:r>
              <a:endParaRPr lang="zh-CN" altLang="en-US" sz="1200" b="1" dirty="0">
                <a:sym typeface="+mn-ea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757555" y="1112520"/>
            <a:ext cx="3677920" cy="75311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产品形式：APP/小程序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用户群：预测用户、大师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8509" y="3893337"/>
            <a:ext cx="611486" cy="699821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文化产品</a:t>
            </a:r>
            <a:endParaRPr lang="zh-CN" altLang="en-US" sz="1400" b="1" dirty="0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7714" y="4638881"/>
            <a:ext cx="611486" cy="699821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成为大师</a:t>
            </a:r>
            <a:endParaRPr lang="zh-CN" altLang="en-US" sz="1400" b="1" dirty="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1414123" y="4607129"/>
            <a:ext cx="5194135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成为大师：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申请成为大师&gt;填资料&gt;线下培训&gt;考核&gt;成为南宗神数大师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 bwMode="auto">
          <a:xfrm>
            <a:off x="1435078" y="3822212"/>
            <a:ext cx="4194042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南宗文化产品：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浏览产品&gt;选择购买&gt;付费，填地址&gt;收货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7715" y="5388610"/>
            <a:ext cx="611505" cy="612775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 dirty="0">
                <a:sym typeface="+mn-ea"/>
              </a:rPr>
              <a:t>个人中心</a:t>
            </a:r>
            <a:endParaRPr lang="zh-CN" altLang="en-US" sz="1400" b="1" dirty="0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 bwMode="auto">
          <a:xfrm>
            <a:off x="1414123" y="5338649"/>
            <a:ext cx="5194135" cy="60769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个人中心：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个人中心&gt;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58695" y="5569585"/>
            <a:ext cx="24485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400"/>
              <a:t>个人中心（大师）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收益预算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58695" y="5840095"/>
            <a:ext cx="24485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400"/>
              <a:t>个人中心（用户）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我的订单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7465100" y="3068293"/>
            <a:ext cx="4176293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、大师接单：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收到订单信息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接听客户来电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为用户预测、解卦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订单结束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收到报酬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、快速起卦：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选类型（如爱情、事业）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选预测方式（如生日、身份证号）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看起卦结果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323663" y="2141662"/>
            <a:ext cx="4317730" cy="3898758"/>
          </a:xfrm>
          <a:prstGeom prst="roundRect">
            <a:avLst>
              <a:gd name="adj" fmla="val 535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23663" y="3123051"/>
            <a:ext cx="4317729" cy="993903"/>
          </a:xfrm>
          <a:prstGeom prst="rect">
            <a:avLst/>
          </a:prstGeom>
          <a:solidFill>
            <a:srgbClr val="EE7F1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1"/>
          <p:cNvSpPr/>
          <p:nvPr/>
        </p:nvSpPr>
        <p:spPr>
          <a:xfrm>
            <a:off x="6811322" y="3359832"/>
            <a:ext cx="512239" cy="476777"/>
          </a:xfrm>
          <a:prstGeom prst="rightArrow">
            <a:avLst/>
          </a:prstGeom>
          <a:solidFill>
            <a:srgbClr val="EE7F1C">
              <a:alpha val="2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45586" y="2043675"/>
            <a:ext cx="595035" cy="275590"/>
          </a:xfrm>
          <a:prstGeom prst="rect">
            <a:avLst/>
          </a:prstGeom>
          <a:solidFill>
            <a:srgbClr val="EE7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200" b="1" dirty="0">
                <a:sym typeface="+mn-ea"/>
              </a:rPr>
              <a:t>大师</a:t>
            </a:r>
            <a:endParaRPr lang="zh-CN" altLang="en-US" sz="1200" b="1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半闭框 12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5990" y="1238250"/>
            <a:ext cx="9949787" cy="1338580"/>
            <a:chOff x="1512" y="3795"/>
            <a:chExt cx="12414" cy="2108"/>
          </a:xfrm>
        </p:grpSpPr>
        <p:sp>
          <p:nvSpPr>
            <p:cNvPr id="5" name="矩形 4"/>
            <p:cNvSpPr/>
            <p:nvPr/>
          </p:nvSpPr>
          <p:spPr>
            <a:xfrm>
              <a:off x="2513" y="3795"/>
              <a:ext cx="11413" cy="2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、系统预测（南宗神数）：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问事：选类型（如爱情、事业）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选预测方式（如生日、身份证号）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看预测结果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排流年：选预测方式（如生日、身份证号）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看流年运势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13" y="3859"/>
              <a:ext cx="11152" cy="2043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12" y="3859"/>
              <a:ext cx="963" cy="2044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预测</a:t>
              </a:r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27696" y="2772410"/>
            <a:ext cx="6321159" cy="3598537"/>
            <a:chOff x="1556" y="2711"/>
            <a:chExt cx="13739" cy="8336"/>
          </a:xfrm>
        </p:grpSpPr>
        <p:grpSp>
          <p:nvGrpSpPr>
            <p:cNvPr id="13" name="组合 12"/>
            <p:cNvGrpSpPr/>
            <p:nvPr/>
          </p:nvGrpSpPr>
          <p:grpSpPr>
            <a:xfrm>
              <a:off x="5457" y="9308"/>
              <a:ext cx="9474" cy="1739"/>
              <a:chOff x="1332" y="9324"/>
              <a:chExt cx="9474" cy="173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332" y="9327"/>
                <a:ext cx="2631" cy="1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我要测算</a:t>
                </a:r>
                <a:r>
                  <a:rPr lang="en-US" altLang="zh-CN" sz="1400" dirty="0"/>
                  <a:t>2-</a:t>
                </a:r>
                <a:r>
                  <a:rPr lang="zh-CN" altLang="en-US" sz="1400" dirty="0"/>
                  <a:t>测算类型</a:t>
                </a:r>
                <a:endParaRPr lang="zh-CN" altLang="en-US" sz="1400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007" y="9355"/>
                <a:ext cx="2371" cy="1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我要测算</a:t>
                </a:r>
                <a:r>
                  <a:rPr lang="en-US" altLang="zh-CN" sz="1400" dirty="0"/>
                  <a:t>3-</a:t>
                </a:r>
                <a:r>
                  <a:rPr lang="zh-CN" altLang="en-US" sz="1400" dirty="0"/>
                  <a:t>支付</a:t>
                </a:r>
                <a:endParaRPr lang="zh-CN" altLang="en-US" sz="14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376" y="9324"/>
                <a:ext cx="2430" cy="1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ym typeface="+mn-ea"/>
                  </a:rPr>
                  <a:t>我要测算</a:t>
                </a:r>
                <a:r>
                  <a:rPr lang="en-US" altLang="zh-CN" sz="1400" dirty="0">
                    <a:sym typeface="+mn-ea"/>
                  </a:rPr>
                  <a:t>4-</a:t>
                </a:r>
                <a:r>
                  <a:rPr lang="zh-CN" altLang="en-US" sz="1400" dirty="0">
                    <a:sym typeface="+mn-ea"/>
                  </a:rPr>
                  <a:t>结果</a:t>
                </a:r>
                <a:endParaRPr lang="zh-CN" altLang="en-US" sz="1400" dirty="0">
                  <a:sym typeface="+mn-ea"/>
                </a:endParaRPr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2" y="2764"/>
              <a:ext cx="3241" cy="639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9" y="2806"/>
              <a:ext cx="3216" cy="637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3" y="2807"/>
              <a:ext cx="3202" cy="645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993" y="9309"/>
              <a:ext cx="2419" cy="1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我要测算</a:t>
              </a:r>
              <a:r>
                <a:rPr lang="en-US" altLang="zh-CN" sz="1400" dirty="0"/>
                <a:t>-</a:t>
              </a:r>
              <a:r>
                <a:rPr lang="zh-CN" altLang="en-US" sz="1400" dirty="0"/>
                <a:t>测算方式</a:t>
              </a:r>
              <a:endParaRPr lang="zh-CN" altLang="en-US" sz="1400" dirty="0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6" y="2711"/>
              <a:ext cx="3294" cy="650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8614410" y="2761615"/>
            <a:ext cx="1452880" cy="3436620"/>
            <a:chOff x="12489" y="4403"/>
            <a:chExt cx="2288" cy="5412"/>
          </a:xfrm>
        </p:grpSpPr>
        <p:sp>
          <p:nvSpPr>
            <p:cNvPr id="20" name="矩形 19"/>
            <p:cNvSpPr/>
            <p:nvPr/>
          </p:nvSpPr>
          <p:spPr>
            <a:xfrm>
              <a:off x="13044" y="9047"/>
              <a:ext cx="1528" cy="76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/>
                <a:t>排流年</a:t>
              </a:r>
              <a:endParaRPr lang="zh-CN" altLang="en-US" sz="1400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9" y="4403"/>
              <a:ext cx="2289" cy="4561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>
            <p:custDataLst>
              <p:tags r:id="rId1"/>
            </p:custDataLst>
          </p:nvPr>
        </p:nvSpPr>
        <p:spPr bwMode="auto">
          <a:xfrm>
            <a:off x="6862244" y="1513723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行业背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景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  市场现状  发展趋势</a:t>
            </a:r>
            <a:endParaRPr lang="en-US" altLang="zh-CN" sz="1200" spc="150" dirty="0">
              <a:solidFill>
                <a:schemeClr val="tx1"/>
              </a:solidFill>
              <a:uFillTx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 bwMode="auto">
          <a:xfrm>
            <a:off x="6862241" y="1064821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300" dirty="0">
                <a:latin typeface="华文彩云" panose="02010800040101010101" charset="-122"/>
                <a:ea typeface="华文彩云" panose="02010800040101010101" charset="-122"/>
              </a:rPr>
              <a:t>项目背景</a:t>
            </a:r>
            <a:r>
              <a:rPr lang="en-US" altLang="zh-CN" sz="2000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2000" b="1" spc="3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 bwMode="auto">
          <a:xfrm>
            <a:off x="6862244" y="2370650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市场竞争力 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市场需求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 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竞品分析 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 SWOT分析 行业痛点</a:t>
            </a:r>
            <a:endParaRPr lang="en-US" altLang="zh-CN" sz="1200" spc="150" dirty="0">
              <a:solidFill>
                <a:schemeClr val="tx1"/>
              </a:solidFill>
              <a:uFillTx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4"/>
            </p:custDataLst>
          </p:nvPr>
        </p:nvSpPr>
        <p:spPr bwMode="auto">
          <a:xfrm>
            <a:off x="6862241" y="1921748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300" dirty="0">
                <a:latin typeface="华文彩云" panose="02010800040101010101" charset="-122"/>
                <a:ea typeface="华文彩云" panose="02010800040101010101" charset="-122"/>
              </a:rPr>
              <a:t>市场分析与痛点挖掘</a:t>
            </a:r>
            <a:endParaRPr lang="en-US" altLang="zh-CN" sz="2400" b="1" spc="300" dirty="0"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77" name="矩形 76"/>
          <p:cNvSpPr/>
          <p:nvPr>
            <p:custDataLst>
              <p:tags r:id="rId5"/>
            </p:custDataLst>
          </p:nvPr>
        </p:nvSpPr>
        <p:spPr bwMode="auto">
          <a:xfrm>
            <a:off x="6862244" y="3227577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平台名称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战略</a:t>
            </a: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宗旨 平台优势 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平台内容  平台界面</a:t>
            </a:r>
            <a:endParaRPr lang="zh-CN" altLang="en-US" sz="1200" spc="150" dirty="0">
              <a:solidFill>
                <a:schemeClr val="tx1"/>
              </a:solidFill>
              <a:uFillTx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6"/>
            </p:custDataLst>
          </p:nvPr>
        </p:nvSpPr>
        <p:spPr bwMode="auto">
          <a:xfrm>
            <a:off x="6862241" y="2778675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300" dirty="0">
                <a:latin typeface="华文彩云" panose="02010800040101010101" charset="-122"/>
                <a:ea typeface="华文彩云" panose="02010800040101010101" charset="-122"/>
              </a:rPr>
              <a:t>项目概述</a:t>
            </a:r>
            <a:endParaRPr lang="en-US" altLang="zh-CN" sz="2400" b="1" spc="300" dirty="0"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81" name="矩形 80"/>
          <p:cNvSpPr/>
          <p:nvPr>
            <p:custDataLst>
              <p:tags r:id="rId7"/>
            </p:custDataLst>
          </p:nvPr>
        </p:nvSpPr>
        <p:spPr bwMode="auto">
          <a:xfrm>
            <a:off x="6862244" y="4084504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en-US" altLang="zh-CN" sz="1200" spc="150" dirty="0">
                <a:solidFill>
                  <a:schemeClr val="tx1"/>
                </a:solidFill>
                <a:uFillTx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用户需求 用户特征</a:t>
            </a:r>
            <a:endParaRPr lang="en-US" altLang="zh-CN" sz="1200" spc="150" dirty="0">
              <a:solidFill>
                <a:schemeClr val="tx1"/>
              </a:solidFill>
              <a:uFillTx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8"/>
            </p:custDataLst>
          </p:nvPr>
        </p:nvSpPr>
        <p:spPr bwMode="auto">
          <a:xfrm>
            <a:off x="6862241" y="3635602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spc="300" dirty="0">
                <a:latin typeface="华文彩云" panose="02010800040101010101" charset="-122"/>
                <a:ea typeface="华文彩云" panose="02010800040101010101" charset="-122"/>
              </a:rPr>
              <a:t>用户分析</a:t>
            </a:r>
            <a:endParaRPr lang="en-US" altLang="zh-CN" sz="2400" b="1" spc="300" dirty="0">
              <a:latin typeface="华文彩云" panose="02010800040101010101" charset="-122"/>
              <a:ea typeface="华文彩云" panose="020108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50305" y="1108710"/>
            <a:ext cx="607060" cy="4892040"/>
            <a:chOff x="9843" y="996"/>
            <a:chExt cx="956" cy="7704"/>
          </a:xfrm>
        </p:grpSpPr>
        <p:sp>
          <p:nvSpPr>
            <p:cNvPr id="14" name="菱形 13"/>
            <p:cNvSpPr/>
            <p:nvPr>
              <p:custDataLst>
                <p:tags r:id="rId9"/>
              </p:custDataLst>
            </p:nvPr>
          </p:nvSpPr>
          <p:spPr>
            <a:xfrm>
              <a:off x="9843" y="996"/>
              <a:ext cx="957" cy="957"/>
            </a:xfrm>
            <a:prstGeom prst="diamond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菱形 67"/>
            <p:cNvSpPr/>
            <p:nvPr>
              <p:custDataLst>
                <p:tags r:id="rId10"/>
              </p:custDataLst>
            </p:nvPr>
          </p:nvSpPr>
          <p:spPr>
            <a:xfrm>
              <a:off x="9843" y="2346"/>
              <a:ext cx="957" cy="95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菱形 71"/>
            <p:cNvSpPr/>
            <p:nvPr>
              <p:custDataLst>
                <p:tags r:id="rId11"/>
              </p:custDataLst>
            </p:nvPr>
          </p:nvSpPr>
          <p:spPr>
            <a:xfrm>
              <a:off x="9843" y="3695"/>
              <a:ext cx="957" cy="957"/>
            </a:xfrm>
            <a:prstGeom prst="diamond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菱形 75"/>
            <p:cNvSpPr/>
            <p:nvPr>
              <p:custDataLst>
                <p:tags r:id="rId12"/>
              </p:custDataLst>
            </p:nvPr>
          </p:nvSpPr>
          <p:spPr>
            <a:xfrm>
              <a:off x="9843" y="5045"/>
              <a:ext cx="957" cy="95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菱形 79"/>
            <p:cNvSpPr/>
            <p:nvPr>
              <p:custDataLst>
                <p:tags r:id="rId13"/>
              </p:custDataLst>
            </p:nvPr>
          </p:nvSpPr>
          <p:spPr>
            <a:xfrm>
              <a:off x="9843" y="6394"/>
              <a:ext cx="957" cy="957"/>
            </a:xfrm>
            <a:prstGeom prst="diamond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菱形 83"/>
            <p:cNvSpPr/>
            <p:nvPr>
              <p:custDataLst>
                <p:tags r:id="rId14"/>
              </p:custDataLst>
            </p:nvPr>
          </p:nvSpPr>
          <p:spPr>
            <a:xfrm>
              <a:off x="9843" y="7744"/>
              <a:ext cx="957" cy="95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 fontAlgn="auto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>
            <p:custDataLst>
              <p:tags r:id="rId15"/>
            </p:custDataLst>
          </p:nvPr>
        </p:nvSpPr>
        <p:spPr bwMode="auto">
          <a:xfrm>
            <a:off x="6862244" y="4941431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三种商业模式  </a:t>
            </a:r>
            <a:r>
              <a:rPr lang="en-US" altLang="zh-CN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运营模式  </a:t>
            </a:r>
            <a:r>
              <a:rPr lang="zh-CN" altLang="en-US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具体操作  </a:t>
            </a:r>
            <a:r>
              <a:rPr lang="en-US" altLang="zh-CN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融资计划  赢利点  </a:t>
            </a:r>
            <a:r>
              <a:rPr lang="zh-CN" altLang="en-US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渠道策略</a:t>
            </a:r>
            <a:endParaRPr lang="en-US" altLang="zh-CN" sz="1200" spc="150" dirty="0">
              <a:solidFill>
                <a:schemeClr val="tx1"/>
              </a:solidFill>
              <a:uFillTx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16"/>
            </p:custDataLst>
          </p:nvPr>
        </p:nvSpPr>
        <p:spPr bwMode="auto">
          <a:xfrm>
            <a:off x="6862241" y="4492529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latin typeface="华文彩云" panose="02010800040101010101" charset="-122"/>
                <a:ea typeface="华文彩云" panose="02010800040101010101" charset="-122"/>
              </a:rPr>
              <a:t>商业模式</a:t>
            </a:r>
            <a:endParaRPr lang="en-US" altLang="zh-CN" sz="2400" b="1" spc="300" dirty="0">
              <a:latin typeface="华文彩云" panose="02010800040101010101" charset="-122"/>
              <a:ea typeface="华文彩云" panose="02010800040101010101" charset="-122"/>
            </a:endParaRPr>
          </a:p>
        </p:txBody>
      </p:sp>
      <p:cxnSp>
        <p:nvCxnSpPr>
          <p:cNvPr id="89" name="直接连接符 88"/>
          <p:cNvCxnSpPr/>
          <p:nvPr>
            <p:custDataLst>
              <p:tags r:id="rId17"/>
            </p:custDataLst>
          </p:nvPr>
        </p:nvCxnSpPr>
        <p:spPr>
          <a:xfrm>
            <a:off x="6862241" y="18740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18"/>
            </p:custDataLst>
          </p:nvPr>
        </p:nvCxnSpPr>
        <p:spPr>
          <a:xfrm>
            <a:off x="6862241" y="27376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19"/>
            </p:custDataLst>
          </p:nvPr>
        </p:nvCxnSpPr>
        <p:spPr>
          <a:xfrm>
            <a:off x="6862241" y="36012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>
            <p:custDataLst>
              <p:tags r:id="rId20"/>
            </p:custDataLst>
          </p:nvPr>
        </p:nvCxnSpPr>
        <p:spPr>
          <a:xfrm>
            <a:off x="6862241" y="4464883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1"/>
            </p:custDataLst>
          </p:nvPr>
        </p:nvSpPr>
        <p:spPr bwMode="auto">
          <a:xfrm>
            <a:off x="6836844" y="5735181"/>
            <a:ext cx="4656656" cy="33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团队搭建 </a:t>
            </a:r>
            <a:r>
              <a:rPr lang="en-US" altLang="zh-CN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 </a:t>
            </a:r>
            <a:r>
              <a:rPr lang="zh-CN" altLang="en-US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融资计划 </a:t>
            </a:r>
            <a:r>
              <a:rPr lang="en-US" altLang="zh-CN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 </a:t>
            </a:r>
            <a:r>
              <a:rPr lang="zh-CN" altLang="en-US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发展规划  </a:t>
            </a:r>
            <a:r>
              <a:rPr lang="en-US" altLang="zh-CN" sz="1200" dirty="0"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+mn-ea"/>
              </a:rPr>
              <a:t>财务预算</a:t>
            </a:r>
            <a:endParaRPr lang="en-US" altLang="zh-CN" sz="1200" spc="150" dirty="0">
              <a:solidFill>
                <a:schemeClr val="tx1"/>
              </a:solidFill>
              <a:uFillTx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2"/>
            </p:custDataLst>
          </p:nvPr>
        </p:nvSpPr>
        <p:spPr bwMode="auto">
          <a:xfrm>
            <a:off x="6836841" y="5286279"/>
            <a:ext cx="4656656" cy="41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spc="300" dirty="0">
                <a:latin typeface="华文彩云" panose="02010800040101010101" charset="-122"/>
                <a:ea typeface="华文彩云" panose="02010800040101010101" charset="-122"/>
              </a:rPr>
              <a:t>公司规划</a:t>
            </a:r>
            <a:endParaRPr lang="en-US" altLang="zh-CN" sz="2400" b="1" spc="300" dirty="0">
              <a:latin typeface="华文彩云" panose="02010800040101010101" charset="-122"/>
              <a:ea typeface="华文彩云" panose="02010800040101010101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23"/>
            </p:custDataLst>
          </p:nvPr>
        </p:nvCxnSpPr>
        <p:spPr>
          <a:xfrm>
            <a:off x="6768896" y="5280858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4"/>
            </p:custDataLst>
          </p:nvPr>
        </p:nvCxnSpPr>
        <p:spPr>
          <a:xfrm>
            <a:off x="6768896" y="6074608"/>
            <a:ext cx="4656656" cy="0"/>
          </a:xfrm>
          <a:prstGeom prst="lin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多边形: 形状 36"/>
          <p:cNvSpPr/>
          <p:nvPr>
            <p:custDataLst>
              <p:tags r:id="rId25"/>
            </p:custDataLst>
          </p:nvPr>
        </p:nvSpPr>
        <p:spPr>
          <a:xfrm rot="2506017">
            <a:off x="-1433195" y="-1412240"/>
            <a:ext cx="4809173" cy="7827010"/>
          </a:xfrm>
          <a:custGeom>
            <a:avLst/>
            <a:gdLst>
              <a:gd name="connsiteX0" fmla="*/ 0 w 9618422"/>
              <a:gd name="connsiteY0" fmla="*/ 5389995 h 15653818"/>
              <a:gd name="connsiteX1" fmla="*/ 6035385 w 9618422"/>
              <a:gd name="connsiteY1" fmla="*/ 0 h 15653818"/>
              <a:gd name="connsiteX2" fmla="*/ 9618422 w 9618422"/>
              <a:gd name="connsiteY2" fmla="*/ 0 h 15653818"/>
              <a:gd name="connsiteX3" fmla="*/ 9618422 w 9618422"/>
              <a:gd name="connsiteY3" fmla="*/ 15250015 h 15653818"/>
              <a:gd name="connsiteX4" fmla="*/ 9166268 w 9618422"/>
              <a:gd name="connsiteY4" fmla="*/ 15653818 h 15653818"/>
              <a:gd name="connsiteX5" fmla="*/ 8033904 w 9618422"/>
              <a:gd name="connsiteY5" fmla="*/ 14385868 h 15653818"/>
              <a:gd name="connsiteX6" fmla="*/ 8033904 w 9618422"/>
              <a:gd name="connsiteY6" fmla="*/ 9360469 h 15653818"/>
              <a:gd name="connsiteX7" fmla="*/ 7942435 w 9618422"/>
              <a:gd name="connsiteY7" fmla="*/ 9360468 h 15653818"/>
              <a:gd name="connsiteX8" fmla="*/ 7942436 w 9618422"/>
              <a:gd name="connsiteY8" fmla="*/ 14283447 h 15653818"/>
              <a:gd name="connsiteX9" fmla="*/ 6915875 w 9618422"/>
              <a:gd name="connsiteY9" fmla="*/ 13133968 h 15653818"/>
              <a:gd name="connsiteX10" fmla="*/ 6915876 w 9618422"/>
              <a:gd name="connsiteY10" fmla="*/ 6791085 h 15653818"/>
              <a:gd name="connsiteX11" fmla="*/ 6824408 w 9618422"/>
              <a:gd name="connsiteY11" fmla="*/ 6791085 h 15653818"/>
              <a:gd name="connsiteX12" fmla="*/ 6824408 w 9618422"/>
              <a:gd name="connsiteY12" fmla="*/ 13031548 h 15653818"/>
              <a:gd name="connsiteX13" fmla="*/ 5715527 w 9618422"/>
              <a:gd name="connsiteY13" fmla="*/ 11789891 h 15653818"/>
              <a:gd name="connsiteX14" fmla="*/ 5715527 w 9618422"/>
              <a:gd name="connsiteY14" fmla="*/ 7569292 h 15653818"/>
              <a:gd name="connsiteX15" fmla="*/ 5624058 w 9618422"/>
              <a:gd name="connsiteY15" fmla="*/ 7569293 h 15653818"/>
              <a:gd name="connsiteX16" fmla="*/ 5624057 w 9618422"/>
              <a:gd name="connsiteY16" fmla="*/ 11687468 h 1565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618422" h="15653818">
                <a:moveTo>
                  <a:pt x="0" y="5389995"/>
                </a:moveTo>
                <a:lnTo>
                  <a:pt x="6035385" y="0"/>
                </a:lnTo>
                <a:lnTo>
                  <a:pt x="9618422" y="0"/>
                </a:lnTo>
                <a:lnTo>
                  <a:pt x="9618422" y="15250015"/>
                </a:lnTo>
                <a:lnTo>
                  <a:pt x="9166268" y="15653818"/>
                </a:lnTo>
                <a:lnTo>
                  <a:pt x="8033904" y="14385868"/>
                </a:lnTo>
                <a:lnTo>
                  <a:pt x="8033904" y="9360469"/>
                </a:lnTo>
                <a:lnTo>
                  <a:pt x="7942435" y="9360468"/>
                </a:lnTo>
                <a:lnTo>
                  <a:pt x="7942436" y="14283447"/>
                </a:lnTo>
                <a:lnTo>
                  <a:pt x="6915875" y="13133968"/>
                </a:lnTo>
                <a:lnTo>
                  <a:pt x="6915876" y="6791085"/>
                </a:lnTo>
                <a:lnTo>
                  <a:pt x="6824408" y="6791085"/>
                </a:lnTo>
                <a:lnTo>
                  <a:pt x="6824408" y="13031548"/>
                </a:lnTo>
                <a:lnTo>
                  <a:pt x="5715527" y="11789891"/>
                </a:lnTo>
                <a:lnTo>
                  <a:pt x="5715527" y="7569292"/>
                </a:lnTo>
                <a:lnTo>
                  <a:pt x="5624058" y="7569293"/>
                </a:lnTo>
                <a:lnTo>
                  <a:pt x="5624057" y="1168746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45719" rIns="45719" anchor="ctr">
            <a:noAutofit/>
          </a:bodyPr>
          <a:lstStyle/>
          <a:p>
            <a:pPr algn="ctr" defTabSz="182880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等线" panose="02010600030101010101" charset="-122"/>
            </a:endParaRPr>
          </a:p>
        </p:txBody>
      </p:sp>
      <p:grpSp>
        <p:nvGrpSpPr>
          <p:cNvPr id="38" name="组合 37"/>
          <p:cNvGrpSpPr/>
          <p:nvPr>
            <p:custDataLst>
              <p:tags r:id="rId26"/>
            </p:custDataLst>
          </p:nvPr>
        </p:nvGrpSpPr>
        <p:grpSpPr>
          <a:xfrm>
            <a:off x="-9525" y="0"/>
            <a:ext cx="2981325" cy="573723"/>
            <a:chOff x="-19050" y="-1"/>
            <a:chExt cx="5962649" cy="1147209"/>
          </a:xfrm>
        </p:grpSpPr>
        <p:sp>
          <p:nvSpPr>
            <p:cNvPr id="39" name="任意多边形: 形状 38"/>
            <p:cNvSpPr/>
            <p:nvPr>
              <p:custDataLst>
                <p:tags r:id="rId27"/>
              </p:custDataLst>
            </p:nvPr>
          </p:nvSpPr>
          <p:spPr>
            <a:xfrm rot="5400000">
              <a:off x="2340121" y="-2359172"/>
              <a:ext cx="1147209" cy="5865552"/>
            </a:xfrm>
            <a:custGeom>
              <a:avLst/>
              <a:gdLst>
                <a:gd name="connsiteX0" fmla="*/ 0 w 1149444"/>
                <a:gd name="connsiteY0" fmla="*/ 5791374 h 5791374"/>
                <a:gd name="connsiteX1" fmla="*/ 0 w 1149444"/>
                <a:gd name="connsiteY1" fmla="*/ 0 h 5791374"/>
                <a:gd name="connsiteX2" fmla="*/ 1149444 w 1149444"/>
                <a:gd name="connsiteY2" fmla="*/ 5791374 h 5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9444" h="5791374">
                  <a:moveTo>
                    <a:pt x="0" y="5791374"/>
                  </a:moveTo>
                  <a:lnTo>
                    <a:pt x="0" y="0"/>
                  </a:lnTo>
                  <a:lnTo>
                    <a:pt x="1149444" y="57913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>
              <p:custDataLst>
                <p:tags r:id="rId28"/>
              </p:custDataLst>
            </p:nvPr>
          </p:nvSpPr>
          <p:spPr>
            <a:xfrm rot="5400000">
              <a:off x="2619375" y="-2638424"/>
              <a:ext cx="685799" cy="5962649"/>
            </a:xfrm>
            <a:custGeom>
              <a:avLst/>
              <a:gdLst>
                <a:gd name="connsiteX0" fmla="*/ 0 w 592949"/>
                <a:gd name="connsiteY0" fmla="*/ 5420667 h 5420667"/>
                <a:gd name="connsiteX1" fmla="*/ 0 w 592949"/>
                <a:gd name="connsiteY1" fmla="*/ 0 h 5420667"/>
                <a:gd name="connsiteX2" fmla="*/ 592949 w 592949"/>
                <a:gd name="connsiteY2" fmla="*/ 5420667 h 542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2949" h="5420667">
                  <a:moveTo>
                    <a:pt x="0" y="5420667"/>
                  </a:moveTo>
                  <a:lnTo>
                    <a:pt x="0" y="0"/>
                  </a:lnTo>
                  <a:lnTo>
                    <a:pt x="592949" y="54206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 baseline="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任意多边形: 形状 40"/>
          <p:cNvSpPr/>
          <p:nvPr>
            <p:custDataLst>
              <p:tags r:id="rId29"/>
            </p:custDataLst>
          </p:nvPr>
        </p:nvSpPr>
        <p:spPr>
          <a:xfrm rot="2506017">
            <a:off x="-1382712" y="-1544858"/>
            <a:ext cx="5106410" cy="8092326"/>
          </a:xfrm>
          <a:custGeom>
            <a:avLst/>
            <a:gdLst>
              <a:gd name="connsiteX0" fmla="*/ 0 w 10212819"/>
              <a:gd name="connsiteY0" fmla="*/ 5920830 h 16184651"/>
              <a:gd name="connsiteX1" fmla="*/ 6629780 w 10212819"/>
              <a:gd name="connsiteY1" fmla="*/ 1 h 16184651"/>
              <a:gd name="connsiteX2" fmla="*/ 10212819 w 10212819"/>
              <a:gd name="connsiteY2" fmla="*/ 0 h 16184651"/>
              <a:gd name="connsiteX3" fmla="*/ 10212819 w 10212819"/>
              <a:gd name="connsiteY3" fmla="*/ 15250011 h 16184651"/>
              <a:gd name="connsiteX4" fmla="*/ 9166267 w 10212819"/>
              <a:gd name="connsiteY4" fmla="*/ 16184651 h 1618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2819" h="16184651">
                <a:moveTo>
                  <a:pt x="0" y="5920830"/>
                </a:moveTo>
                <a:lnTo>
                  <a:pt x="6629780" y="1"/>
                </a:lnTo>
                <a:lnTo>
                  <a:pt x="10212819" y="0"/>
                </a:lnTo>
                <a:lnTo>
                  <a:pt x="10212819" y="15250011"/>
                </a:lnTo>
                <a:lnTo>
                  <a:pt x="9166267" y="16184651"/>
                </a:ln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wrap="square" lIns="45719" rIns="45719" anchor="ctr">
            <a:noAutofit/>
          </a:bodyPr>
          <a:lstStyle/>
          <a:p>
            <a:pPr algn="ctr" defTabSz="182880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220" name="文本框 4"/>
          <p:cNvSpPr txBox="1"/>
          <p:nvPr>
            <p:custDataLst>
              <p:tags r:id="rId30"/>
            </p:custDataLst>
          </p:nvPr>
        </p:nvSpPr>
        <p:spPr>
          <a:xfrm>
            <a:off x="1428750" y="825910"/>
            <a:ext cx="2064775" cy="723275"/>
          </a:xfrm>
          <a:prstGeom prst="rect">
            <a:avLst/>
          </a:prstGeom>
          <a:ln w="12700">
            <a:miter lim="400000"/>
          </a:ln>
        </p:spPr>
        <p:txBody>
          <a:bodyPr lIns="45719" rIns="45719" bIns="0" anchor="b" anchorCtr="0">
            <a:noAutofit/>
          </a:bodyPr>
          <a:lstStyle>
            <a:lvl1pPr>
              <a:defRPr sz="440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defTabSz="1828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5400" b="1" kern="0" dirty="0" err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目录</a:t>
            </a:r>
            <a:endParaRPr sz="5400" b="1" kern="0" dirty="0" err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21" name="文本框 5"/>
          <p:cNvSpPr txBox="1"/>
          <p:nvPr>
            <p:custDataLst>
              <p:tags r:id="rId31"/>
            </p:custDataLst>
          </p:nvPr>
        </p:nvSpPr>
        <p:spPr>
          <a:xfrm>
            <a:off x="1428750" y="1595350"/>
            <a:ext cx="2064775" cy="47705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>
              <a:defRPr sz="280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defTabSz="1828800" fontAlgn="auto" hangingPunct="0">
              <a:spcBef>
                <a:spcPts val="0"/>
              </a:spcBef>
              <a:spcAft>
                <a:spcPts val="0"/>
              </a:spcAft>
            </a:pPr>
            <a:r>
              <a:rPr b="1" kern="0" dirty="0">
                <a:solidFill>
                  <a:schemeClr val="bg1"/>
                </a:solidFill>
                <a:latin typeface="Arial" panose="020B0604020202020204" pitchFamily="34" charset="0"/>
              </a:rPr>
              <a:t>CONTENTS</a:t>
            </a:r>
            <a:endParaRPr b="1" kern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2" name="直接连接符 7"/>
          <p:cNvSpPr/>
          <p:nvPr>
            <p:custDataLst>
              <p:tags r:id="rId32"/>
            </p:custDataLst>
          </p:nvPr>
        </p:nvSpPr>
        <p:spPr>
          <a:xfrm>
            <a:off x="1562100" y="787811"/>
            <a:ext cx="856637" cy="1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lIns="45719" rIns="45719"/>
          <a:lstStyle/>
          <a:p>
            <a:pPr defTabSz="1828800" fontAlgn="auto" hangingPunct="0">
              <a:spcBef>
                <a:spcPts val="0"/>
              </a:spcBef>
              <a:spcAft>
                <a:spcPts val="0"/>
              </a:spcAft>
            </a:pPr>
            <a:endParaRPr kern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等线" panose="02010600030101010101" charset="-122"/>
            </a:endParaRPr>
          </a:p>
        </p:txBody>
      </p:sp>
    </p:spTree>
    <p:custDataLst>
      <p:tags r:id="rId3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1" grpId="0" animBg="1"/>
      <p:bldP spid="22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3760" y="1238885"/>
            <a:ext cx="5763770" cy="1028065"/>
            <a:chOff x="1512" y="3732"/>
            <a:chExt cx="8728" cy="1619"/>
          </a:xfrm>
        </p:grpSpPr>
        <p:sp>
          <p:nvSpPr>
            <p:cNvPr id="5" name="矩形 4"/>
            <p:cNvSpPr/>
            <p:nvPr/>
          </p:nvSpPr>
          <p:spPr>
            <a:xfrm>
              <a:off x="2649" y="3780"/>
              <a:ext cx="7591" cy="1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大师预测（南宗神数大师）：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选择大师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语音连线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&gt;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咨询沟通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48" y="3732"/>
              <a:ext cx="5882" cy="1619"/>
            </a:xfrm>
            <a:prstGeom prst="rect">
              <a:avLst/>
            </a:prstGeom>
            <a:solidFill>
              <a:srgbClr val="EE7F1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512" y="3732"/>
              <a:ext cx="963" cy="1617"/>
            </a:xfrm>
            <a:prstGeom prst="rect">
              <a:avLst/>
            </a:prstGeom>
            <a:solidFill>
              <a:srgbClr val="EE7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预测</a:t>
              </a:r>
              <a:endParaRPr lang="zh-CN" altLang="en-US" b="1" dirty="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2447925"/>
            <a:ext cx="1866900" cy="3545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45" y="2461260"/>
            <a:ext cx="1815465" cy="35452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00175" y="6079490"/>
            <a:ext cx="1014730" cy="4603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大师列表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3468370" y="6079490"/>
            <a:ext cx="1186815" cy="5422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大师详情</a:t>
            </a:r>
            <a:endParaRPr lang="zh-CN" altLang="en-US" sz="16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5793105" y="1237615"/>
            <a:ext cx="5695752" cy="5229225"/>
            <a:chOff x="2461" y="2165"/>
            <a:chExt cx="8970" cy="8235"/>
          </a:xfrm>
        </p:grpSpPr>
        <p:grpSp>
          <p:nvGrpSpPr>
            <p:cNvPr id="19" name="组合 18"/>
            <p:cNvGrpSpPr/>
            <p:nvPr/>
          </p:nvGrpSpPr>
          <p:grpSpPr>
            <a:xfrm>
              <a:off x="2461" y="2165"/>
              <a:ext cx="8970" cy="1603"/>
              <a:chOff x="1512" y="3746"/>
              <a:chExt cx="8625" cy="160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791" y="3796"/>
                <a:ext cx="7346" cy="1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南宗文化产品：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浏览产品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选择购买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付费，填地址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收货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635" y="3746"/>
                <a:ext cx="7190" cy="1603"/>
              </a:xfrm>
              <a:prstGeom prst="rect">
                <a:avLst/>
              </a:prstGeom>
              <a:solidFill>
                <a:srgbClr val="EE7F1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512" y="3746"/>
                <a:ext cx="963" cy="1603"/>
              </a:xfrm>
              <a:prstGeom prst="rect">
                <a:avLst/>
              </a:prstGeom>
              <a:solidFill>
                <a:srgbClr val="EE7F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/>
                  <a:t>文化产品</a:t>
                </a:r>
                <a:endParaRPr lang="zh-CN" altLang="en-US" sz="1600" b="1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3791" y="9675"/>
              <a:ext cx="15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开运商城</a:t>
              </a:r>
              <a:endParaRPr lang="zh-CN" altLang="en-US" sz="1600" dirty="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" y="3951"/>
              <a:ext cx="2913" cy="5719"/>
            </a:xfrm>
            <a:prstGeom prst="rect">
              <a:avLst/>
            </a:prstGeom>
          </p:spPr>
        </p:pic>
      </p:grpSp>
      <p:cxnSp>
        <p:nvCxnSpPr>
          <p:cNvPr id="7" name="直接连接符 6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3" name="半闭框 12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半闭框 14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154970" y="1256030"/>
            <a:ext cx="7155843" cy="1205865"/>
            <a:chOff x="947" y="2215"/>
            <a:chExt cx="11269" cy="1899"/>
          </a:xfrm>
        </p:grpSpPr>
        <p:grpSp>
          <p:nvGrpSpPr>
            <p:cNvPr id="2" name="组合 1"/>
            <p:cNvGrpSpPr/>
            <p:nvPr/>
          </p:nvGrpSpPr>
          <p:grpSpPr>
            <a:xfrm>
              <a:off x="947" y="2215"/>
              <a:ext cx="11269" cy="1899"/>
              <a:chOff x="1128" y="3769"/>
              <a:chExt cx="10836" cy="1899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513" y="4100"/>
                <a:ext cx="9388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682" y="3769"/>
                <a:ext cx="9282" cy="1899"/>
              </a:xfrm>
              <a:prstGeom prst="rect">
                <a:avLst/>
              </a:prstGeom>
              <a:solidFill>
                <a:srgbClr val="EE7F1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128" y="3769"/>
                <a:ext cx="1346" cy="1871"/>
              </a:xfrm>
              <a:prstGeom prst="rect">
                <a:avLst/>
              </a:prstGeom>
              <a:solidFill>
                <a:srgbClr val="EE7F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/>
                  <a:t>个人中心</a:t>
                </a:r>
                <a:endParaRPr lang="zh-CN" altLang="en-US" sz="2000" b="1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710" y="2424"/>
              <a:ext cx="8180" cy="1452"/>
              <a:chOff x="2710" y="2424"/>
              <a:chExt cx="8180" cy="145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2710" y="2424"/>
                <a:ext cx="8180" cy="1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个人中心：</a:t>
                </a: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个人中心：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832" y="2424"/>
                <a:ext cx="5385" cy="62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zh-CN" altLang="en-US" sz="2000"/>
                  <a:t>个人中心（大师）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收益预算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862" y="3198"/>
                <a:ext cx="5385" cy="62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zh-CN" altLang="en-US" sz="2000"/>
                  <a:t>个人中心（用户）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&gt;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我的订单</a:t>
                </a:r>
                <a:endParaRPr lang="zh-CN" altLang="en-US" sz="200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292985" y="2825115"/>
            <a:ext cx="2803998" cy="2523150"/>
            <a:chOff x="6512" y="2351"/>
            <a:chExt cx="7299" cy="65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12" y="2351"/>
              <a:ext cx="3365" cy="65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2" y="2352"/>
              <a:ext cx="3369" cy="6449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2405380" y="5419702"/>
            <a:ext cx="2576830" cy="829795"/>
            <a:chOff x="12140" y="9292"/>
            <a:chExt cx="4058" cy="1306"/>
          </a:xfrm>
        </p:grpSpPr>
        <p:sp>
          <p:nvSpPr>
            <p:cNvPr id="15" name="矩形 14"/>
            <p:cNvSpPr/>
            <p:nvPr/>
          </p:nvSpPr>
          <p:spPr>
            <a:xfrm>
              <a:off x="12140" y="9292"/>
              <a:ext cx="1896" cy="1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个人中心（</a:t>
              </a:r>
              <a:r>
                <a:rPr lang="zh-CN" altLang="en-US" sz="1600" dirty="0">
                  <a:sym typeface="+mn-ea"/>
                </a:rPr>
                <a:t>大师</a:t>
              </a:r>
              <a:r>
                <a:rPr lang="zh-CN" altLang="en-US" sz="1600" dirty="0"/>
                <a:t>）</a:t>
              </a:r>
              <a:endParaRPr lang="zh-CN" altLang="en-US" sz="16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4523" y="9292"/>
              <a:ext cx="1675" cy="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个人中心</a:t>
              </a:r>
              <a:r>
                <a:rPr lang="en-US" altLang="zh-CN" sz="1600" dirty="0"/>
                <a:t>-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收益统计</a:t>
              </a:r>
              <a:endParaRPr lang="zh-CN" altLang="en-US" sz="16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717030" y="2752725"/>
            <a:ext cx="2773680" cy="3496945"/>
            <a:chOff x="7730" y="4561"/>
            <a:chExt cx="4368" cy="5507"/>
          </a:xfrm>
        </p:grpSpPr>
        <p:sp>
          <p:nvSpPr>
            <p:cNvPr id="18" name="矩形 17"/>
            <p:cNvSpPr/>
            <p:nvPr/>
          </p:nvSpPr>
          <p:spPr>
            <a:xfrm>
              <a:off x="7878" y="8761"/>
              <a:ext cx="1947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个人中心（用户）</a:t>
              </a:r>
              <a:endParaRPr lang="zh-CN" altLang="en-US" sz="1600" dirty="0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" y="4561"/>
              <a:ext cx="1995" cy="3977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0032" y="4561"/>
              <a:ext cx="2066" cy="5492"/>
              <a:chOff x="7828" y="4592"/>
              <a:chExt cx="2066" cy="549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109" y="8777"/>
                <a:ext cx="1675" cy="1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个人中心</a:t>
                </a:r>
                <a:r>
                  <a:rPr lang="en-US" altLang="zh-CN" sz="1600" dirty="0">
                    <a:sym typeface="+mn-ea"/>
                  </a:rPr>
                  <a:t>-</a:t>
                </a:r>
                <a:endParaRPr lang="en-US" altLang="zh-CN" sz="1600" dirty="0"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600" dirty="0"/>
                  <a:t>我的订单</a:t>
                </a:r>
                <a:endParaRPr lang="zh-CN" altLang="en-US" sz="1600" dirty="0"/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" y="4592"/>
                <a:ext cx="2066" cy="3951"/>
              </a:xfrm>
              <a:prstGeom prst="rect">
                <a:avLst/>
              </a:prstGeom>
            </p:spPr>
          </p:pic>
        </p:grpSp>
      </p:grpSp>
      <p:cxnSp>
        <p:nvCxnSpPr>
          <p:cNvPr id="11" name="直接连接符 10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平台内容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客户分析</a:t>
            </a:r>
            <a:endParaRPr lang="zh-CN" altLang="en-US" dirty="0"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97400" y="4705350"/>
            <a:ext cx="2967990" cy="368300"/>
            <a:chOff x="6955" y="7697"/>
            <a:chExt cx="4674" cy="580"/>
          </a:xfrm>
        </p:grpSpPr>
        <p:sp>
          <p:nvSpPr>
            <p:cNvPr id="12" name="文本框 11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用户需求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用户特征</a:t>
              </a:r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 fontScale="82500"/>
          </a:bodyPr>
          <a:lstStyle/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</a:t>
            </a:r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Four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15695" y="3347085"/>
            <a:ext cx="10220325" cy="2712085"/>
            <a:chOff x="2076" y="4808"/>
            <a:chExt cx="16095" cy="4271"/>
          </a:xfrm>
        </p:grpSpPr>
        <p:sp>
          <p:nvSpPr>
            <p:cNvPr id="2" name="矩形 1"/>
            <p:cNvSpPr/>
            <p:nvPr/>
          </p:nvSpPr>
          <p:spPr bwMode="auto">
            <a:xfrm>
              <a:off x="10307" y="4808"/>
              <a:ext cx="7864" cy="42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 algn="l" defTabSz="102870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鼎特粗宋简"/>
                  <a:sym typeface="+mn-ea"/>
                </a:rPr>
                <a:t>事业财运不顺，看下哪个向可以挽回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endParaRPr>
            </a:p>
            <a:p>
              <a:pPr marL="171450" lvl="0" indent="-171450" algn="l" defTabSz="102870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鼎特粗宋简"/>
                  <a:sym typeface="+mn-ea"/>
                </a:rPr>
                <a:t>最近爱情/姻缘不好，看看是否可以补救挽回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endParaRPr>
            </a:p>
            <a:p>
              <a:pPr marL="171450" lvl="0" indent="-171450" algn="l" defTabSz="102870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鼎特粗宋简"/>
                  <a:sym typeface="+mn-ea"/>
                </a:rPr>
                <a:t>最近健康不好,看看有没有健康的隐患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endParaRPr>
            </a:p>
            <a:p>
              <a:pPr marL="171450" lvl="0" indent="-171450" algn="l" defTabSz="102870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鼎特粗宋简"/>
                  <a:sym typeface="+mn-ea"/>
                </a:rPr>
                <a:t>最近事业平淡,看看有没有升迁的机会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endParaRPr>
            </a:p>
            <a:p>
              <a:pPr marL="171450" lvl="0" indent="-171450" algn="l" defTabSz="102870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鼎特粗宋简"/>
                  <a:sym typeface="+mn-ea"/>
                </a:rPr>
                <a:t>最近要考试了，看看是否能考出好成绩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endParaRPr>
            </a:p>
            <a:p>
              <a:pPr marL="171450" lvl="0" indent="-171450" algn="l" defTabSz="1028700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鼎特粗宋简"/>
                  <a:sym typeface="+mn-ea"/>
                </a:rPr>
                <a:t>……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endParaRPr>
            </a:p>
          </p:txBody>
        </p:sp>
        <p:sp>
          <p:nvSpPr>
            <p:cNvPr id="7" name="iconfont-11672-5428580"/>
            <p:cNvSpPr>
              <a:spLocks noChangeAspect="1"/>
            </p:cNvSpPr>
            <p:nvPr/>
          </p:nvSpPr>
          <p:spPr bwMode="auto">
            <a:xfrm>
              <a:off x="2076" y="5614"/>
              <a:ext cx="1906" cy="2223"/>
            </a:xfrm>
            <a:custGeom>
              <a:avLst/>
              <a:gdLst>
                <a:gd name="T0" fmla="*/ 9600 w 9600"/>
                <a:gd name="T1" fmla="*/ 10400 h 11200"/>
                <a:gd name="T2" fmla="*/ 8800 w 9600"/>
                <a:gd name="T3" fmla="*/ 11200 h 11200"/>
                <a:gd name="T4" fmla="*/ 800 w 9600"/>
                <a:gd name="T5" fmla="*/ 11200 h 11200"/>
                <a:gd name="T6" fmla="*/ 0 w 9600"/>
                <a:gd name="T7" fmla="*/ 10400 h 11200"/>
                <a:gd name="T8" fmla="*/ 3127 w 9600"/>
                <a:gd name="T9" fmla="*/ 6717 h 11200"/>
                <a:gd name="T10" fmla="*/ 1600 w 9600"/>
                <a:gd name="T11" fmla="*/ 4000 h 11200"/>
                <a:gd name="T12" fmla="*/ 1600 w 9600"/>
                <a:gd name="T13" fmla="*/ 3200 h 11200"/>
                <a:gd name="T14" fmla="*/ 4800 w 9600"/>
                <a:gd name="T15" fmla="*/ 0 h 11200"/>
                <a:gd name="T16" fmla="*/ 8000 w 9600"/>
                <a:gd name="T17" fmla="*/ 3200 h 11200"/>
                <a:gd name="T18" fmla="*/ 8000 w 9600"/>
                <a:gd name="T19" fmla="*/ 4000 h 11200"/>
                <a:gd name="T20" fmla="*/ 6474 w 9600"/>
                <a:gd name="T21" fmla="*/ 6717 h 11200"/>
                <a:gd name="T22" fmla="*/ 9600 w 9600"/>
                <a:gd name="T23" fmla="*/ 104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00" h="11200">
                  <a:moveTo>
                    <a:pt x="9600" y="10400"/>
                  </a:moveTo>
                  <a:cubicBezTo>
                    <a:pt x="9600" y="10842"/>
                    <a:pt x="9242" y="11200"/>
                    <a:pt x="8800" y="11200"/>
                  </a:cubicBezTo>
                  <a:lnTo>
                    <a:pt x="800" y="11200"/>
                  </a:lnTo>
                  <a:cubicBezTo>
                    <a:pt x="358" y="11200"/>
                    <a:pt x="0" y="10842"/>
                    <a:pt x="0" y="10400"/>
                  </a:cubicBezTo>
                  <a:cubicBezTo>
                    <a:pt x="0" y="8800"/>
                    <a:pt x="1546" y="7307"/>
                    <a:pt x="3127" y="6717"/>
                  </a:cubicBezTo>
                  <a:cubicBezTo>
                    <a:pt x="2214" y="6153"/>
                    <a:pt x="1600" y="5151"/>
                    <a:pt x="1600" y="4000"/>
                  </a:cubicBezTo>
                  <a:lnTo>
                    <a:pt x="1600" y="3200"/>
                  </a:lnTo>
                  <a:cubicBezTo>
                    <a:pt x="1600" y="1433"/>
                    <a:pt x="3033" y="0"/>
                    <a:pt x="4800" y="0"/>
                  </a:cubicBezTo>
                  <a:cubicBezTo>
                    <a:pt x="6567" y="0"/>
                    <a:pt x="8000" y="1433"/>
                    <a:pt x="8000" y="3200"/>
                  </a:cubicBezTo>
                  <a:lnTo>
                    <a:pt x="8000" y="4000"/>
                  </a:lnTo>
                  <a:cubicBezTo>
                    <a:pt x="8000" y="5151"/>
                    <a:pt x="7386" y="6153"/>
                    <a:pt x="6474" y="6717"/>
                  </a:cubicBezTo>
                  <a:cubicBezTo>
                    <a:pt x="8054" y="7307"/>
                    <a:pt x="9600" y="8800"/>
                    <a:pt x="9600" y="104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矩形 7"/>
            <p:cNvSpPr/>
            <p:nvPr/>
          </p:nvSpPr>
          <p:spPr>
            <a:xfrm>
              <a:off x="3947" y="6451"/>
              <a:ext cx="3741" cy="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16-50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岁人群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6968" y="6943"/>
              <a:ext cx="28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519" y="6268"/>
              <a:ext cx="1710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用户需求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890905" y="1616075"/>
            <a:ext cx="10445115" cy="1510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目前的医疗、教育等基础设施都有了质的、飞跃性的发展，在各种因素的施加下，人们能找到各种事物运转的内在逻辑和发展规律。但仍然有诸多不确定性因素影响着人们的人生轨迹。却极少有人具备特别强大的、正面的心智力量去克服这种心理压力和落差，于是人们就会通过预测的途径，寻求大师指点或求仙拜佛寻求心理上的安定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用户需求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 bwMode="auto">
          <a:xfrm>
            <a:off x="2996565" y="2164080"/>
            <a:ext cx="285750" cy="2555875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mpd="sng">
            <a:solidFill>
              <a:srgbClr val="1C4249"/>
            </a:solidFill>
            <a:prstDash val="solid"/>
            <a:round/>
          </a:ln>
        </p:spPr>
        <p:txBody>
          <a:bodyPr wrap="none" lIns="81272" tIns="40636" rIns="81272" bIns="40636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" y="3075305"/>
            <a:ext cx="1939925" cy="654685"/>
          </a:xfrm>
          <a:prstGeom prst="rect">
            <a:avLst/>
          </a:prstGeom>
          <a:solidFill>
            <a:srgbClr val="EE7F1C"/>
          </a:solidFill>
          <a:ln w="9525">
            <a:noFill/>
            <a:miter lim="800000"/>
          </a:ln>
          <a:effectLst>
            <a:outerShdw blurRad="50800" dist="38100" dir="5400000" algn="t" rotWithShape="0">
              <a:srgbClr val="398585">
                <a:alpha val="40000"/>
              </a:srgbClr>
            </a:outerShdw>
          </a:effectLst>
        </p:spPr>
        <p:txBody>
          <a:bodyPr wrap="none" lIns="81264" tIns="40632" rIns="81264" bIns="40632" anchor="ctr"/>
          <a:lstStyle/>
          <a:p>
            <a:pPr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</a:rPr>
              <a:t>客户特征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262630" y="2378075"/>
            <a:ext cx="6096000" cy="861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22" tIns="45710" rIns="91422" bIns="45710"/>
          <a:lstStyle/>
          <a:p>
            <a:pPr defTabSz="912495"/>
            <a:endParaRPr lang="zh-CN" altLang="en-US" sz="2100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</a:endParaRPr>
          </a:p>
        </p:txBody>
      </p:sp>
      <p:sp>
        <p:nvSpPr>
          <p:cNvPr id="22" name="Rectangle 6"/>
          <p:cNvSpPr txBox="1">
            <a:spLocks noChangeArrowheads="1"/>
          </p:cNvSpPr>
          <p:nvPr/>
        </p:nvSpPr>
        <p:spPr bwMode="auto">
          <a:xfrm>
            <a:off x="3282315" y="3488055"/>
            <a:ext cx="6849745" cy="49720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从年龄划分，不同年龄段预测内容出现差异化：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3" name="Rectangle 7"/>
          <p:cNvSpPr txBox="1">
            <a:spLocks noChangeArrowheads="1"/>
          </p:cNvSpPr>
          <p:nvPr/>
        </p:nvSpPr>
        <p:spPr bwMode="auto">
          <a:xfrm>
            <a:off x="3282315" y="1537970"/>
            <a:ext cx="5486400" cy="5302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目前线上预测的客户，以女性为主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"/>
            </p:custDataLst>
          </p:nvPr>
        </p:nvSpPr>
        <p:spPr bwMode="auto">
          <a:xfrm>
            <a:off x="3282315" y="2164080"/>
            <a:ext cx="7591425" cy="1031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 defTabSz="1028700">
              <a:lnSpc>
                <a:spcPts val="22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预测内容以情感问题居多。女性客户在接受预测服务的过程中往往会产生倾诉行为，在预测之后大多会和自己的朋友进行分享，形成人脉。而线下预测服务，则吸引到大量的男性客户，他们更关心自己的“财运”，即对自己的资产增值追求较高。</a:t>
            </a:r>
            <a:endParaRPr lang="zh-CN" altLang="en-US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 bwMode="auto">
          <a:xfrm>
            <a:off x="3262630" y="3985260"/>
            <a:ext cx="7673340" cy="175196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岁以下的消费者，基本上是预测与学业有关的问题，女性消费者对于感情问题也较为关注。20-29岁的消费者，更关注情感问题，其次是工作问题。30-49岁的消费者，女性问题多与情感及婚姻有关，男性则专注于事业。50岁以上的消费者，半数关注的是健康问题，其次则是财运和子女问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115695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用户特征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半闭框 2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商业模式</a:t>
            </a:r>
            <a:endParaRPr lang="zh-CN" altLang="en-US" dirty="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87500" y="4756150"/>
            <a:ext cx="9980930" cy="387350"/>
            <a:chOff x="2500" y="7400"/>
            <a:chExt cx="15718" cy="610"/>
          </a:xfrm>
        </p:grpSpPr>
        <p:grpSp>
          <p:nvGrpSpPr>
            <p:cNvPr id="11" name="组合 10"/>
            <p:cNvGrpSpPr/>
            <p:nvPr/>
          </p:nvGrpSpPr>
          <p:grpSpPr>
            <a:xfrm>
              <a:off x="2500" y="7410"/>
              <a:ext cx="5980" cy="580"/>
              <a:chOff x="6955" y="7697"/>
              <a:chExt cx="4878" cy="580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955" y="7697"/>
                <a:ext cx="3182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三种商业模式</a:t>
                </a:r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496" y="7697"/>
                <a:ext cx="2337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运营模式</a:t>
                </a:r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909" y="7430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具体操作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306" y="7410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融资计划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618" y="7400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赢利点分析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354" y="7415"/>
              <a:ext cx="286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渠道策略</a:t>
              </a:r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</a:t>
            </a:r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Five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7225"/>
          </a:xfrm>
          <a:prstGeom prst="rect">
            <a:avLst/>
          </a:prstGeom>
        </p:spPr>
      </p:pic>
      <p:pic>
        <p:nvPicPr>
          <p:cNvPr id="63" name="图片 62"/>
          <p:cNvPicPr/>
          <p:nvPr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64" name="文本框 63"/>
          <p:cNvSpPr txBox="1"/>
          <p:nvPr>
            <p:custDataLst>
              <p:tags r:id="rId7"/>
            </p:custDataLst>
          </p:nvPr>
        </p:nvSpPr>
        <p:spPr bwMode="auto">
          <a:xfrm>
            <a:off x="1172845" y="3502025"/>
            <a:ext cx="2753360" cy="5276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以预测师为主的平台模式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"/>
            </p:custDataLst>
          </p:nvPr>
        </p:nvSpPr>
        <p:spPr bwMode="auto">
          <a:xfrm>
            <a:off x="5003800" y="4211955"/>
            <a:ext cx="2698750" cy="20345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主要模式为通过文字、视频等内容打造一个权威的“大师人设”，掌握“溢价权”。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网红大V的单价可以涨到数千甚至上万元，甚至不乏几十万元的大单。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9"/>
            </p:custDataLst>
          </p:nvPr>
        </p:nvSpPr>
        <p:spPr bwMode="auto">
          <a:xfrm>
            <a:off x="1192530" y="4211955"/>
            <a:ext cx="2840355" cy="215582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从线下签约了一批预测师，为用户提供一对一咨询服务，价格从几百到上千不等，平台和老师五五分成。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lvl="0" indent="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该模式关键取决于平台流量，有了流量，才能留住更多的老师，也才有更多的议价权。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0"/>
            </p:custDataLst>
          </p:nvPr>
        </p:nvSpPr>
        <p:spPr bwMode="auto">
          <a:xfrm>
            <a:off x="8729345" y="4211955"/>
            <a:ext cx="2545715" cy="164211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其初期主要通过“人生成绩单”等爆款免费小程序，在微信朋友圈裂变增长积累用户，再通过其他付费测算产品转化变现。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11"/>
            </p:custDataLst>
          </p:nvPr>
        </p:nvCxnSpPr>
        <p:spPr>
          <a:xfrm>
            <a:off x="4705483" y="4282918"/>
            <a:ext cx="0" cy="2012044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2"/>
            </p:custDataLst>
          </p:nvPr>
        </p:nvCxnSpPr>
        <p:spPr>
          <a:xfrm>
            <a:off x="8501880" y="4297523"/>
            <a:ext cx="0" cy="2012044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>
            <p:custDataLst>
              <p:tags r:id="rId13"/>
            </p:custDataLst>
          </p:nvPr>
        </p:nvSpPr>
        <p:spPr>
          <a:xfrm>
            <a:off x="1075911" y="1732742"/>
            <a:ext cx="2099148" cy="157436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 76"/>
          <p:cNvSpPr/>
          <p:nvPr>
            <p:custDataLst>
              <p:tags r:id="rId14"/>
            </p:custDataLst>
          </p:nvPr>
        </p:nvSpPr>
        <p:spPr>
          <a:xfrm>
            <a:off x="4893262" y="1732742"/>
            <a:ext cx="2099145" cy="157436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>
            <p:custDataLst>
              <p:tags r:id="rId15"/>
            </p:custDataLst>
          </p:nvPr>
        </p:nvSpPr>
        <p:spPr>
          <a:xfrm>
            <a:off x="8650899" y="1732742"/>
            <a:ext cx="2089581" cy="157436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Title 6"/>
          <p:cNvSpPr txBox="1"/>
          <p:nvPr>
            <p:custDataLst>
              <p:tags r:id="rId16"/>
            </p:custDataLst>
          </p:nvPr>
        </p:nvSpPr>
        <p:spPr>
          <a:xfrm>
            <a:off x="1071880" y="227330"/>
            <a:ext cx="6991985" cy="6464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三种商业模式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17"/>
            </p:custDataLst>
          </p:nvPr>
        </p:nvCxnSpPr>
        <p:spPr>
          <a:xfrm>
            <a:off x="989463" y="4287998"/>
            <a:ext cx="0" cy="2012044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 bwMode="auto">
          <a:xfrm>
            <a:off x="4890770" y="3502025"/>
            <a:ext cx="2582545" cy="3562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“网红大V”模式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 bwMode="auto">
          <a:xfrm>
            <a:off x="8569960" y="3502025"/>
            <a:ext cx="2533650" cy="3562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“AI或机器预测”模式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690" y="1732915"/>
            <a:ext cx="2157730" cy="15748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50605" y="1732915"/>
            <a:ext cx="2089150" cy="157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4425" y="1732915"/>
            <a:ext cx="2096770" cy="157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连接符 17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6"/>
          <p:cNvSpPr txBox="1"/>
          <p:nvPr>
            <p:custDataLst>
              <p:tags r:id="rId23"/>
            </p:custDataLst>
          </p:nvPr>
        </p:nvSpPr>
        <p:spPr bwMode="auto">
          <a:xfrm>
            <a:off x="655955" y="1054100"/>
            <a:ext cx="9624060" cy="50990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目前预测行业存在的三种商业模式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400" y="3434080"/>
            <a:ext cx="415290" cy="4927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01210" y="3434080"/>
            <a:ext cx="405765" cy="420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0090" y="3434080"/>
            <a:ext cx="415290" cy="49276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5790" r="22609" b="5811"/>
          <a:stretch>
            <a:fillRect/>
          </a:stretch>
        </p:blipFill>
        <p:spPr>
          <a:xfrm>
            <a:off x="635" y="9525"/>
            <a:ext cx="12191365" cy="6904990"/>
          </a:xfrm>
        </p:spPr>
      </p:pic>
      <p:grpSp>
        <p:nvGrpSpPr>
          <p:cNvPr id="8" name="组合 7"/>
          <p:cNvGrpSpPr/>
          <p:nvPr/>
        </p:nvGrpSpPr>
        <p:grpSpPr>
          <a:xfrm>
            <a:off x="3907155" y="1163320"/>
            <a:ext cx="4686300" cy="1002716"/>
            <a:chOff x="3499023" y="4215770"/>
            <a:chExt cx="5212080" cy="1148683"/>
          </a:xfrm>
        </p:grpSpPr>
        <p:sp>
          <p:nvSpPr>
            <p:cNvPr id="10" name="TextBox 3"/>
            <p:cNvSpPr txBox="1"/>
            <p:nvPr/>
          </p:nvSpPr>
          <p:spPr>
            <a:xfrm>
              <a:off x="4348634" y="4420908"/>
              <a:ext cx="3512857" cy="73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</a:rPr>
                <a:t>商业模式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琥珀" panose="02010800040101010101" charset="-122"/>
                <a:ea typeface="华文琥珀" panose="020108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99023" y="4215770"/>
              <a:ext cx="5212080" cy="1148683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746885" y="2688590"/>
            <a:ext cx="8853170" cy="221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zh-CN" altLang="en-US" sz="6600" b="1" spc="30" dirty="0">
                <a:solidFill>
                  <a:srgbClr val="B88F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阿米巴模式经营</a:t>
            </a:r>
            <a:endParaRPr lang="zh-CN" altLang="en-US" sz="6600" b="1" spc="30" dirty="0">
              <a:solidFill>
                <a:srgbClr val="B88F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线上、线下一体化运营，合伙人</a:t>
            </a:r>
            <a:r>
              <a:rPr lang="en-US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sz="3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统一管理</a:t>
            </a:r>
            <a:endParaRPr lang="zh-CN" altLang="en-US" sz="3600" b="1" spc="30" dirty="0">
              <a:solidFill>
                <a:srgbClr val="B88F5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 bwMode="auto">
          <a:xfrm>
            <a:off x="548005" y="1607820"/>
            <a:ext cx="1109345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前期以线上APP为主进行经营，后续随着客户基数和信誉度的提高，逐步扩展到线下实体店，实体店采取分店经营模式，实体店可经营预测相关产品，提供培训场所，提升客户现场服务体验，扩大规模。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96001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15695" y="32004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运营模式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48585" y="4273550"/>
            <a:ext cx="6559550" cy="2273300"/>
            <a:chOff x="947" y="5273"/>
            <a:chExt cx="12700" cy="405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" y="5291"/>
              <a:ext cx="6242" cy="404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1" y="5273"/>
              <a:ext cx="6026" cy="405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1" name="半闭框 20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 bwMode="auto">
          <a:xfrm>
            <a:off x="657860" y="1001395"/>
            <a:ext cx="4610100" cy="4889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采用“线上app+线下实体店”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548005" y="2896235"/>
            <a:ext cx="1109345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APP的系统预测按次收费，大师合作采用阿米巴模式经营，大师可独立发展下线客户，平台抽取大师20%提成。核心内容：系统预测——平台自盈，大师预测——平台抽成20%，南宗文化产品——平台自盈，成为会员——平台自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62940" y="1770926"/>
            <a:ext cx="7852410" cy="1372959"/>
            <a:chOff x="662715" y="1770768"/>
            <a:chExt cx="7495382" cy="1373275"/>
          </a:xfrm>
        </p:grpSpPr>
        <p:sp>
          <p:nvSpPr>
            <p:cNvPr id="9" name="矩形 8"/>
            <p:cNvSpPr/>
            <p:nvPr/>
          </p:nvSpPr>
          <p:spPr>
            <a:xfrm>
              <a:off x="662715" y="1770857"/>
              <a:ext cx="7495382" cy="137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43506" y="1860055"/>
              <a:ext cx="1194790" cy="119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19088" y="1770768"/>
              <a:ext cx="2736215" cy="460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5358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rPr>
                <a:t>利用新媒体，开通直播</a:t>
              </a:r>
              <a:endParaRPr lang="zh-CN" altLang="en-US" sz="2000" b="1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1243117" y="2152731"/>
              <a:ext cx="614258" cy="563893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2940" y="3181350"/>
            <a:ext cx="7852410" cy="1561465"/>
            <a:chOff x="662715" y="3181350"/>
            <a:chExt cx="7495382" cy="1561824"/>
          </a:xfrm>
        </p:grpSpPr>
        <p:sp>
          <p:nvSpPr>
            <p:cNvPr id="16" name="矩形 15"/>
            <p:cNvSpPr/>
            <p:nvPr/>
          </p:nvSpPr>
          <p:spPr>
            <a:xfrm>
              <a:off x="662715" y="3181350"/>
              <a:ext cx="7495382" cy="15618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43506" y="3270548"/>
              <a:ext cx="1194790" cy="1194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419088" y="3192076"/>
              <a:ext cx="5538800" cy="1490688"/>
              <a:chOff x="1478086" y="4538811"/>
              <a:chExt cx="5538800" cy="149068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478086" y="4904655"/>
                <a:ext cx="5538800" cy="1124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  <a:buClrTx/>
                  <a:buSzTx/>
                  <a:buFont typeface="Wingdings" panose="05000000000000000000" charset="0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通过与各类App、手机厂商、微信公众号、微博等流量渠道合作，推出与渠道相契合的测算产品，以植入链接的方式，引导用户点击。合作模式可有预测平台提供黄历、命理测算变现产品，有流量合作方将产品进行自由渠道进行扩张，然后双方进行流水分成。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496270" y="4538811"/>
                <a:ext cx="2228426" cy="460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2000" b="1" dirty="0">
                    <a:solidFill>
                      <a:srgbClr val="5358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58号-创中黑" panose="00000500000000000000" pitchFamily="2" charset="-122"/>
                  </a:rPr>
                  <a:t>与流量渠道合作</a:t>
                </a:r>
                <a:endParaRPr lang="zh-CN" altLang="en-US" sz="2000" b="1" dirty="0">
                  <a:solidFill>
                    <a:srgbClr val="5358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9" name="椭圆 71"/>
            <p:cNvSpPr/>
            <p:nvPr/>
          </p:nvSpPr>
          <p:spPr>
            <a:xfrm>
              <a:off x="1307416" y="3538042"/>
              <a:ext cx="485661" cy="614258"/>
            </a:xfrm>
            <a:custGeom>
              <a:avLst/>
              <a:gdLst>
                <a:gd name="connsiteX0" fmla="*/ 126399 w 261072"/>
                <a:gd name="connsiteY0" fmla="*/ 143933 h 330200"/>
                <a:gd name="connsiteX1" fmla="*/ 114493 w 261072"/>
                <a:gd name="connsiteY1" fmla="*/ 165100 h 330200"/>
                <a:gd name="connsiteX2" fmla="*/ 135660 w 261072"/>
                <a:gd name="connsiteY2" fmla="*/ 179652 h 330200"/>
                <a:gd name="connsiteX3" fmla="*/ 148889 w 261072"/>
                <a:gd name="connsiteY3" fmla="*/ 157162 h 330200"/>
                <a:gd name="connsiteX4" fmla="*/ 126399 w 261072"/>
                <a:gd name="connsiteY4" fmla="*/ 143933 h 330200"/>
                <a:gd name="connsiteX5" fmla="*/ 62158 w 261072"/>
                <a:gd name="connsiteY5" fmla="*/ 142587 h 330200"/>
                <a:gd name="connsiteX6" fmla="*/ 59301 w 261072"/>
                <a:gd name="connsiteY6" fmla="*/ 149803 h 330200"/>
                <a:gd name="connsiteX7" fmla="*/ 67873 w 261072"/>
                <a:gd name="connsiteY7" fmla="*/ 154132 h 330200"/>
                <a:gd name="connsiteX8" fmla="*/ 70731 w 261072"/>
                <a:gd name="connsiteY8" fmla="*/ 145473 h 330200"/>
                <a:gd name="connsiteX9" fmla="*/ 62158 w 261072"/>
                <a:gd name="connsiteY9" fmla="*/ 142587 h 330200"/>
                <a:gd name="connsiteX10" fmla="*/ 60253 w 261072"/>
                <a:gd name="connsiteY10" fmla="*/ 111601 h 330200"/>
                <a:gd name="connsiteX11" fmla="*/ 50887 w 261072"/>
                <a:gd name="connsiteY11" fmla="*/ 112077 h 330200"/>
                <a:gd name="connsiteX12" fmla="*/ 41997 w 261072"/>
                <a:gd name="connsiteY12" fmla="*/ 118427 h 330200"/>
                <a:gd name="connsiteX13" fmla="*/ 47077 w 261072"/>
                <a:gd name="connsiteY13" fmla="*/ 124777 h 330200"/>
                <a:gd name="connsiteX14" fmla="*/ 52157 w 261072"/>
                <a:gd name="connsiteY14" fmla="*/ 119697 h 330200"/>
                <a:gd name="connsiteX15" fmla="*/ 57237 w 261072"/>
                <a:gd name="connsiteY15" fmla="*/ 122237 h 330200"/>
                <a:gd name="connsiteX16" fmla="*/ 57237 w 261072"/>
                <a:gd name="connsiteY16" fmla="*/ 128587 h 330200"/>
                <a:gd name="connsiteX17" fmla="*/ 57237 w 261072"/>
                <a:gd name="connsiteY17" fmla="*/ 140017 h 330200"/>
                <a:gd name="connsiteX18" fmla="*/ 58507 w 261072"/>
                <a:gd name="connsiteY18" fmla="*/ 141287 h 330200"/>
                <a:gd name="connsiteX19" fmla="*/ 66127 w 261072"/>
                <a:gd name="connsiteY19" fmla="*/ 137477 h 330200"/>
                <a:gd name="connsiteX20" fmla="*/ 64857 w 261072"/>
                <a:gd name="connsiteY20" fmla="*/ 136207 h 330200"/>
                <a:gd name="connsiteX21" fmla="*/ 64857 w 261072"/>
                <a:gd name="connsiteY21" fmla="*/ 128587 h 330200"/>
                <a:gd name="connsiteX22" fmla="*/ 64857 w 261072"/>
                <a:gd name="connsiteY22" fmla="*/ 115887 h 330200"/>
                <a:gd name="connsiteX23" fmla="*/ 60253 w 261072"/>
                <a:gd name="connsiteY23" fmla="*/ 111601 h 330200"/>
                <a:gd name="connsiteX24" fmla="*/ 182967 w 261072"/>
                <a:gd name="connsiteY24" fmla="*/ 102870 h 330200"/>
                <a:gd name="connsiteX25" fmla="*/ 170584 w 261072"/>
                <a:gd name="connsiteY25" fmla="*/ 109220 h 330200"/>
                <a:gd name="connsiteX26" fmla="*/ 178839 w 261072"/>
                <a:gd name="connsiteY26" fmla="*/ 119380 h 330200"/>
                <a:gd name="connsiteX27" fmla="*/ 189846 w 261072"/>
                <a:gd name="connsiteY27" fmla="*/ 113030 h 330200"/>
                <a:gd name="connsiteX28" fmla="*/ 182967 w 261072"/>
                <a:gd name="connsiteY28" fmla="*/ 102870 h 330200"/>
                <a:gd name="connsiteX29" fmla="*/ 176934 w 261072"/>
                <a:gd name="connsiteY29" fmla="*/ 50542 h 330200"/>
                <a:gd name="connsiteX30" fmla="*/ 178287 w 261072"/>
                <a:gd name="connsiteY30" fmla="*/ 62513 h 330200"/>
                <a:gd name="connsiteX31" fmla="*/ 189105 w 261072"/>
                <a:gd name="connsiteY31" fmla="*/ 62513 h 330200"/>
                <a:gd name="connsiteX32" fmla="*/ 194515 w 261072"/>
                <a:gd name="connsiteY32" fmla="*/ 69163 h 330200"/>
                <a:gd name="connsiteX33" fmla="*/ 186401 w 261072"/>
                <a:gd name="connsiteY33" fmla="*/ 78474 h 330200"/>
                <a:gd name="connsiteX34" fmla="*/ 176934 w 261072"/>
                <a:gd name="connsiteY34" fmla="*/ 93105 h 330200"/>
                <a:gd name="connsiteX35" fmla="*/ 176934 w 261072"/>
                <a:gd name="connsiteY35" fmla="*/ 95765 h 330200"/>
                <a:gd name="connsiteX36" fmla="*/ 190458 w 261072"/>
                <a:gd name="connsiteY36" fmla="*/ 98425 h 330200"/>
                <a:gd name="connsiteX37" fmla="*/ 190458 w 261072"/>
                <a:gd name="connsiteY37" fmla="*/ 97095 h 330200"/>
                <a:gd name="connsiteX38" fmla="*/ 198572 w 261072"/>
                <a:gd name="connsiteY38" fmla="*/ 85124 h 330200"/>
                <a:gd name="connsiteX39" fmla="*/ 210743 w 261072"/>
                <a:gd name="connsiteY39" fmla="*/ 70494 h 330200"/>
                <a:gd name="connsiteX40" fmla="*/ 194515 w 261072"/>
                <a:gd name="connsiteY40" fmla="*/ 50542 h 330200"/>
                <a:gd name="connsiteX41" fmla="*/ 176934 w 261072"/>
                <a:gd name="connsiteY41" fmla="*/ 50542 h 330200"/>
                <a:gd name="connsiteX42" fmla="*/ 104071 w 261072"/>
                <a:gd name="connsiteY42" fmla="*/ 44936 h 330200"/>
                <a:gd name="connsiteX43" fmla="*/ 73747 w 261072"/>
                <a:gd name="connsiteY43" fmla="*/ 60685 h 330200"/>
                <a:gd name="connsiteX44" fmla="*/ 85613 w 261072"/>
                <a:gd name="connsiteY44" fmla="*/ 80370 h 330200"/>
                <a:gd name="connsiteX45" fmla="*/ 102752 w 261072"/>
                <a:gd name="connsiteY45" fmla="*/ 69871 h 330200"/>
                <a:gd name="connsiteX46" fmla="*/ 119892 w 261072"/>
                <a:gd name="connsiteY46" fmla="*/ 77745 h 330200"/>
                <a:gd name="connsiteX47" fmla="*/ 113300 w 261072"/>
                <a:gd name="connsiteY47" fmla="*/ 101367 h 330200"/>
                <a:gd name="connsiteX48" fmla="*/ 109345 w 261072"/>
                <a:gd name="connsiteY48" fmla="*/ 134175 h 330200"/>
                <a:gd name="connsiteX49" fmla="*/ 110663 w 261072"/>
                <a:gd name="connsiteY49" fmla="*/ 138112 h 330200"/>
                <a:gd name="connsiteX50" fmla="*/ 137032 w 261072"/>
                <a:gd name="connsiteY50" fmla="*/ 132863 h 330200"/>
                <a:gd name="connsiteX51" fmla="*/ 135713 w 261072"/>
                <a:gd name="connsiteY51" fmla="*/ 128926 h 330200"/>
                <a:gd name="connsiteX52" fmla="*/ 139669 w 261072"/>
                <a:gd name="connsiteY52" fmla="*/ 102679 h 330200"/>
                <a:gd name="connsiteX53" fmla="*/ 148898 w 261072"/>
                <a:gd name="connsiteY53" fmla="*/ 65934 h 330200"/>
                <a:gd name="connsiteX54" fmla="*/ 104071 w 261072"/>
                <a:gd name="connsiteY54" fmla="*/ 44936 h 330200"/>
                <a:gd name="connsiteX55" fmla="*/ 134819 w 261072"/>
                <a:gd name="connsiteY55" fmla="*/ 0 h 330200"/>
                <a:gd name="connsiteX56" fmla="*/ 221618 w 261072"/>
                <a:gd name="connsiteY56" fmla="*/ 35519 h 330200"/>
                <a:gd name="connsiteX57" fmla="*/ 247921 w 261072"/>
                <a:gd name="connsiteY57" fmla="*/ 113137 h 330200"/>
                <a:gd name="connsiteX58" fmla="*/ 243975 w 261072"/>
                <a:gd name="connsiteY58" fmla="*/ 144709 h 330200"/>
                <a:gd name="connsiteX59" fmla="*/ 261072 w 261072"/>
                <a:gd name="connsiteY59" fmla="*/ 180229 h 330200"/>
                <a:gd name="connsiteX60" fmla="*/ 246606 w 261072"/>
                <a:gd name="connsiteY60" fmla="*/ 190753 h 330200"/>
                <a:gd name="connsiteX61" fmla="*/ 243975 w 261072"/>
                <a:gd name="connsiteY61" fmla="*/ 198646 h 330200"/>
                <a:gd name="connsiteX62" fmla="*/ 243975 w 261072"/>
                <a:gd name="connsiteY62" fmla="*/ 210486 h 330200"/>
                <a:gd name="connsiteX63" fmla="*/ 237400 w 261072"/>
                <a:gd name="connsiteY63" fmla="*/ 215748 h 330200"/>
                <a:gd name="connsiteX64" fmla="*/ 237400 w 261072"/>
                <a:gd name="connsiteY64" fmla="*/ 219695 h 330200"/>
                <a:gd name="connsiteX65" fmla="*/ 236085 w 261072"/>
                <a:gd name="connsiteY65" fmla="*/ 230219 h 330200"/>
                <a:gd name="connsiteX66" fmla="*/ 232139 w 261072"/>
                <a:gd name="connsiteY66" fmla="*/ 244690 h 330200"/>
                <a:gd name="connsiteX67" fmla="*/ 229509 w 261072"/>
                <a:gd name="connsiteY67" fmla="*/ 263108 h 330200"/>
                <a:gd name="connsiteX68" fmla="*/ 196631 w 261072"/>
                <a:gd name="connsiteY68" fmla="*/ 267054 h 330200"/>
                <a:gd name="connsiteX69" fmla="*/ 161121 w 261072"/>
                <a:gd name="connsiteY69" fmla="*/ 273632 h 330200"/>
                <a:gd name="connsiteX70" fmla="*/ 136134 w 261072"/>
                <a:gd name="connsiteY70" fmla="*/ 330200 h 330200"/>
                <a:gd name="connsiteX71" fmla="*/ 45389 w 261072"/>
                <a:gd name="connsiteY71" fmla="*/ 246006 h 330200"/>
                <a:gd name="connsiteX72" fmla="*/ 32238 w 261072"/>
                <a:gd name="connsiteY72" fmla="*/ 184176 h 330200"/>
                <a:gd name="connsiteX73" fmla="*/ 675 w 261072"/>
                <a:gd name="connsiteY73" fmla="*/ 121030 h 330200"/>
                <a:gd name="connsiteX74" fmla="*/ 30923 w 261072"/>
                <a:gd name="connsiteY74" fmla="*/ 40781 h 330200"/>
                <a:gd name="connsiteX75" fmla="*/ 134819 w 261072"/>
                <a:gd name="connsiteY75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1072" h="330200">
                  <a:moveTo>
                    <a:pt x="126399" y="143933"/>
                  </a:moveTo>
                  <a:cubicBezTo>
                    <a:pt x="117138" y="146579"/>
                    <a:pt x="111847" y="155840"/>
                    <a:pt x="114493" y="165100"/>
                  </a:cubicBezTo>
                  <a:cubicBezTo>
                    <a:pt x="115816" y="175684"/>
                    <a:pt x="125076" y="180975"/>
                    <a:pt x="135660" y="179652"/>
                  </a:cubicBezTo>
                  <a:cubicBezTo>
                    <a:pt x="146243" y="177006"/>
                    <a:pt x="151535" y="167746"/>
                    <a:pt x="148889" y="157162"/>
                  </a:cubicBezTo>
                  <a:cubicBezTo>
                    <a:pt x="146243" y="146579"/>
                    <a:pt x="136982" y="141287"/>
                    <a:pt x="126399" y="143933"/>
                  </a:cubicBezTo>
                  <a:close/>
                  <a:moveTo>
                    <a:pt x="62158" y="142587"/>
                  </a:moveTo>
                  <a:cubicBezTo>
                    <a:pt x="59301" y="144030"/>
                    <a:pt x="57872" y="146916"/>
                    <a:pt x="59301" y="149803"/>
                  </a:cubicBezTo>
                  <a:cubicBezTo>
                    <a:pt x="60729" y="154132"/>
                    <a:pt x="65016" y="155575"/>
                    <a:pt x="67873" y="154132"/>
                  </a:cubicBezTo>
                  <a:cubicBezTo>
                    <a:pt x="70731" y="152689"/>
                    <a:pt x="72160" y="148359"/>
                    <a:pt x="70731" y="145473"/>
                  </a:cubicBezTo>
                  <a:cubicBezTo>
                    <a:pt x="69302" y="141143"/>
                    <a:pt x="66445" y="139700"/>
                    <a:pt x="62158" y="142587"/>
                  </a:cubicBezTo>
                  <a:close/>
                  <a:moveTo>
                    <a:pt x="60253" y="111601"/>
                  </a:moveTo>
                  <a:cubicBezTo>
                    <a:pt x="57872" y="110807"/>
                    <a:pt x="54697" y="110807"/>
                    <a:pt x="50887" y="112077"/>
                  </a:cubicBezTo>
                  <a:cubicBezTo>
                    <a:pt x="47077" y="114617"/>
                    <a:pt x="43267" y="117157"/>
                    <a:pt x="41997" y="118427"/>
                  </a:cubicBezTo>
                  <a:cubicBezTo>
                    <a:pt x="41997" y="118427"/>
                    <a:pt x="41997" y="118427"/>
                    <a:pt x="47077" y="124777"/>
                  </a:cubicBezTo>
                  <a:cubicBezTo>
                    <a:pt x="48347" y="122237"/>
                    <a:pt x="49617" y="120967"/>
                    <a:pt x="52157" y="119697"/>
                  </a:cubicBezTo>
                  <a:cubicBezTo>
                    <a:pt x="54697" y="118427"/>
                    <a:pt x="55967" y="119697"/>
                    <a:pt x="57237" y="122237"/>
                  </a:cubicBezTo>
                  <a:cubicBezTo>
                    <a:pt x="58507" y="123507"/>
                    <a:pt x="57237" y="126047"/>
                    <a:pt x="57237" y="128587"/>
                  </a:cubicBezTo>
                  <a:cubicBezTo>
                    <a:pt x="55967" y="133667"/>
                    <a:pt x="55967" y="136207"/>
                    <a:pt x="57237" y="140017"/>
                  </a:cubicBezTo>
                  <a:lnTo>
                    <a:pt x="58507" y="141287"/>
                  </a:lnTo>
                  <a:cubicBezTo>
                    <a:pt x="58507" y="141287"/>
                    <a:pt x="58507" y="141287"/>
                    <a:pt x="66127" y="137477"/>
                  </a:cubicBezTo>
                  <a:cubicBezTo>
                    <a:pt x="66127" y="137477"/>
                    <a:pt x="66127" y="137477"/>
                    <a:pt x="64857" y="136207"/>
                  </a:cubicBezTo>
                  <a:cubicBezTo>
                    <a:pt x="63587" y="133667"/>
                    <a:pt x="63587" y="131127"/>
                    <a:pt x="64857" y="128587"/>
                  </a:cubicBezTo>
                  <a:cubicBezTo>
                    <a:pt x="66127" y="124777"/>
                    <a:pt x="67397" y="120967"/>
                    <a:pt x="64857" y="115887"/>
                  </a:cubicBezTo>
                  <a:cubicBezTo>
                    <a:pt x="64222" y="113982"/>
                    <a:pt x="62634" y="112395"/>
                    <a:pt x="60253" y="111601"/>
                  </a:cubicBezTo>
                  <a:close/>
                  <a:moveTo>
                    <a:pt x="182967" y="102870"/>
                  </a:moveTo>
                  <a:cubicBezTo>
                    <a:pt x="177464" y="101600"/>
                    <a:pt x="171960" y="104140"/>
                    <a:pt x="170584" y="109220"/>
                  </a:cubicBezTo>
                  <a:cubicBezTo>
                    <a:pt x="170584" y="114300"/>
                    <a:pt x="173335" y="118110"/>
                    <a:pt x="178839" y="119380"/>
                  </a:cubicBezTo>
                  <a:cubicBezTo>
                    <a:pt x="184343" y="120650"/>
                    <a:pt x="188471" y="118110"/>
                    <a:pt x="189846" y="113030"/>
                  </a:cubicBezTo>
                  <a:cubicBezTo>
                    <a:pt x="191222" y="107950"/>
                    <a:pt x="188471" y="102870"/>
                    <a:pt x="182967" y="102870"/>
                  </a:cubicBezTo>
                  <a:close/>
                  <a:moveTo>
                    <a:pt x="176934" y="50542"/>
                  </a:moveTo>
                  <a:cubicBezTo>
                    <a:pt x="176934" y="50542"/>
                    <a:pt x="176934" y="50542"/>
                    <a:pt x="178287" y="62513"/>
                  </a:cubicBezTo>
                  <a:cubicBezTo>
                    <a:pt x="180991" y="61183"/>
                    <a:pt x="185048" y="61183"/>
                    <a:pt x="189105" y="62513"/>
                  </a:cubicBezTo>
                  <a:cubicBezTo>
                    <a:pt x="194515" y="63843"/>
                    <a:pt x="195867" y="66503"/>
                    <a:pt x="194515" y="69163"/>
                  </a:cubicBezTo>
                  <a:cubicBezTo>
                    <a:pt x="194515" y="73154"/>
                    <a:pt x="190458" y="75814"/>
                    <a:pt x="186401" y="78474"/>
                  </a:cubicBezTo>
                  <a:cubicBezTo>
                    <a:pt x="180991" y="83794"/>
                    <a:pt x="178287" y="87785"/>
                    <a:pt x="176934" y="93105"/>
                  </a:cubicBezTo>
                  <a:cubicBezTo>
                    <a:pt x="176934" y="93105"/>
                    <a:pt x="176934" y="93105"/>
                    <a:pt x="176934" y="95765"/>
                  </a:cubicBezTo>
                  <a:cubicBezTo>
                    <a:pt x="176934" y="95765"/>
                    <a:pt x="176934" y="95765"/>
                    <a:pt x="190458" y="98425"/>
                  </a:cubicBezTo>
                  <a:cubicBezTo>
                    <a:pt x="190458" y="98425"/>
                    <a:pt x="190458" y="98425"/>
                    <a:pt x="190458" y="97095"/>
                  </a:cubicBezTo>
                  <a:cubicBezTo>
                    <a:pt x="191810" y="91775"/>
                    <a:pt x="193162" y="89115"/>
                    <a:pt x="198572" y="85124"/>
                  </a:cubicBezTo>
                  <a:cubicBezTo>
                    <a:pt x="203981" y="82464"/>
                    <a:pt x="209390" y="78474"/>
                    <a:pt x="210743" y="70494"/>
                  </a:cubicBezTo>
                  <a:cubicBezTo>
                    <a:pt x="213447" y="62513"/>
                    <a:pt x="208038" y="53202"/>
                    <a:pt x="194515" y="50542"/>
                  </a:cubicBezTo>
                  <a:cubicBezTo>
                    <a:pt x="187753" y="49212"/>
                    <a:pt x="180991" y="50542"/>
                    <a:pt x="176934" y="50542"/>
                  </a:cubicBezTo>
                  <a:close/>
                  <a:moveTo>
                    <a:pt x="104071" y="44936"/>
                  </a:moveTo>
                  <a:cubicBezTo>
                    <a:pt x="90886" y="48873"/>
                    <a:pt x="80339" y="55435"/>
                    <a:pt x="73747" y="60685"/>
                  </a:cubicBezTo>
                  <a:cubicBezTo>
                    <a:pt x="73747" y="60685"/>
                    <a:pt x="73747" y="60685"/>
                    <a:pt x="85613" y="80370"/>
                  </a:cubicBezTo>
                  <a:cubicBezTo>
                    <a:pt x="89568" y="76433"/>
                    <a:pt x="97479" y="71183"/>
                    <a:pt x="102752" y="69871"/>
                  </a:cubicBezTo>
                  <a:cubicBezTo>
                    <a:pt x="113300" y="68559"/>
                    <a:pt x="118574" y="71183"/>
                    <a:pt x="119892" y="77745"/>
                  </a:cubicBezTo>
                  <a:cubicBezTo>
                    <a:pt x="121211" y="84307"/>
                    <a:pt x="118574" y="92181"/>
                    <a:pt x="113300" y="101367"/>
                  </a:cubicBezTo>
                  <a:cubicBezTo>
                    <a:pt x="108026" y="113178"/>
                    <a:pt x="106708" y="123677"/>
                    <a:pt x="109345" y="134175"/>
                  </a:cubicBezTo>
                  <a:cubicBezTo>
                    <a:pt x="109345" y="134175"/>
                    <a:pt x="109345" y="134175"/>
                    <a:pt x="110663" y="138112"/>
                  </a:cubicBezTo>
                  <a:cubicBezTo>
                    <a:pt x="110663" y="138112"/>
                    <a:pt x="110663" y="138112"/>
                    <a:pt x="137032" y="132863"/>
                  </a:cubicBezTo>
                  <a:cubicBezTo>
                    <a:pt x="137032" y="132863"/>
                    <a:pt x="137032" y="132863"/>
                    <a:pt x="135713" y="128926"/>
                  </a:cubicBezTo>
                  <a:cubicBezTo>
                    <a:pt x="134395" y="119740"/>
                    <a:pt x="134395" y="111866"/>
                    <a:pt x="139669" y="102679"/>
                  </a:cubicBezTo>
                  <a:cubicBezTo>
                    <a:pt x="144943" y="92181"/>
                    <a:pt x="151535" y="81682"/>
                    <a:pt x="148898" y="65934"/>
                  </a:cubicBezTo>
                  <a:cubicBezTo>
                    <a:pt x="144943" y="50186"/>
                    <a:pt x="129121" y="39687"/>
                    <a:pt x="104071" y="44936"/>
                  </a:cubicBezTo>
                  <a:close/>
                  <a:moveTo>
                    <a:pt x="134819" y="0"/>
                  </a:moveTo>
                  <a:cubicBezTo>
                    <a:pt x="158491" y="0"/>
                    <a:pt x="194000" y="5262"/>
                    <a:pt x="221618" y="35519"/>
                  </a:cubicBezTo>
                  <a:cubicBezTo>
                    <a:pt x="238715" y="52622"/>
                    <a:pt x="251866" y="74986"/>
                    <a:pt x="247921" y="113137"/>
                  </a:cubicBezTo>
                  <a:cubicBezTo>
                    <a:pt x="246606" y="121030"/>
                    <a:pt x="236085" y="130238"/>
                    <a:pt x="243975" y="144709"/>
                  </a:cubicBezTo>
                  <a:cubicBezTo>
                    <a:pt x="243975" y="144709"/>
                    <a:pt x="261072" y="176282"/>
                    <a:pt x="261072" y="180229"/>
                  </a:cubicBezTo>
                  <a:cubicBezTo>
                    <a:pt x="261072" y="180229"/>
                    <a:pt x="261072" y="189438"/>
                    <a:pt x="246606" y="190753"/>
                  </a:cubicBezTo>
                  <a:cubicBezTo>
                    <a:pt x="246606" y="190753"/>
                    <a:pt x="242660" y="190753"/>
                    <a:pt x="243975" y="198646"/>
                  </a:cubicBezTo>
                  <a:cubicBezTo>
                    <a:pt x="243975" y="198646"/>
                    <a:pt x="243975" y="198646"/>
                    <a:pt x="243975" y="210486"/>
                  </a:cubicBezTo>
                  <a:cubicBezTo>
                    <a:pt x="243975" y="210486"/>
                    <a:pt x="243975" y="213117"/>
                    <a:pt x="237400" y="215748"/>
                  </a:cubicBezTo>
                  <a:cubicBezTo>
                    <a:pt x="237400" y="215748"/>
                    <a:pt x="236085" y="217064"/>
                    <a:pt x="237400" y="219695"/>
                  </a:cubicBezTo>
                  <a:cubicBezTo>
                    <a:pt x="237400" y="219695"/>
                    <a:pt x="241345" y="222326"/>
                    <a:pt x="236085" y="230219"/>
                  </a:cubicBezTo>
                  <a:cubicBezTo>
                    <a:pt x="233454" y="234166"/>
                    <a:pt x="229509" y="236797"/>
                    <a:pt x="232139" y="244690"/>
                  </a:cubicBezTo>
                  <a:cubicBezTo>
                    <a:pt x="232139" y="244690"/>
                    <a:pt x="234769" y="259161"/>
                    <a:pt x="229509" y="263108"/>
                  </a:cubicBezTo>
                  <a:cubicBezTo>
                    <a:pt x="229509" y="263108"/>
                    <a:pt x="222933" y="269685"/>
                    <a:pt x="196631" y="267054"/>
                  </a:cubicBezTo>
                  <a:cubicBezTo>
                    <a:pt x="187425" y="265739"/>
                    <a:pt x="171642" y="261792"/>
                    <a:pt x="161121" y="273632"/>
                  </a:cubicBezTo>
                  <a:cubicBezTo>
                    <a:pt x="161121" y="273632"/>
                    <a:pt x="137449" y="319676"/>
                    <a:pt x="136134" y="330200"/>
                  </a:cubicBezTo>
                  <a:cubicBezTo>
                    <a:pt x="136134" y="330200"/>
                    <a:pt x="95364" y="257846"/>
                    <a:pt x="45389" y="246006"/>
                  </a:cubicBezTo>
                  <a:cubicBezTo>
                    <a:pt x="45389" y="246006"/>
                    <a:pt x="57225" y="219695"/>
                    <a:pt x="32238" y="184176"/>
                  </a:cubicBezTo>
                  <a:cubicBezTo>
                    <a:pt x="32238" y="184176"/>
                    <a:pt x="1990" y="143394"/>
                    <a:pt x="675" y="121030"/>
                  </a:cubicBezTo>
                  <a:cubicBezTo>
                    <a:pt x="675" y="121030"/>
                    <a:pt x="-7216" y="82879"/>
                    <a:pt x="30923" y="40781"/>
                  </a:cubicBezTo>
                  <a:cubicBezTo>
                    <a:pt x="49335" y="19733"/>
                    <a:pt x="74322" y="0"/>
                    <a:pt x="134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2940" y="4848860"/>
            <a:ext cx="7852410" cy="1372870"/>
            <a:chOff x="662715" y="4591844"/>
            <a:chExt cx="7495382" cy="1373186"/>
          </a:xfrm>
        </p:grpSpPr>
        <p:sp>
          <p:nvSpPr>
            <p:cNvPr id="23" name="矩形 22"/>
            <p:cNvSpPr/>
            <p:nvPr/>
          </p:nvSpPr>
          <p:spPr>
            <a:xfrm>
              <a:off x="662715" y="4591844"/>
              <a:ext cx="7495382" cy="137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943506" y="4681042"/>
              <a:ext cx="1194790" cy="11947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486370" y="4645750"/>
              <a:ext cx="5103695" cy="810174"/>
              <a:chOff x="1545368" y="4581991"/>
              <a:chExt cx="5103695" cy="810174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45368" y="5042835"/>
                <a:ext cx="5103695" cy="34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0" algn="l" defTabSz="914400">
                  <a:lnSpc>
                    <a:spcPct val="120000"/>
                  </a:lnSpc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引进AI技术，AI技术引进将会是一个重要的突破口。 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81736" y="4581991"/>
                <a:ext cx="2228426" cy="460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2000" b="1" dirty="0">
                    <a:solidFill>
                      <a:srgbClr val="5358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字魂58号-创中黑" panose="00000500000000000000" pitchFamily="2" charset="-122"/>
                  </a:rPr>
                  <a:t>引进AI技术</a:t>
                </a:r>
                <a:endParaRPr lang="zh-CN" altLang="en-US" sz="2000" b="1" dirty="0">
                  <a:solidFill>
                    <a:srgbClr val="5358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6" name="椭圆 72"/>
            <p:cNvSpPr/>
            <p:nvPr/>
          </p:nvSpPr>
          <p:spPr>
            <a:xfrm>
              <a:off x="1243117" y="4970614"/>
              <a:ext cx="614258" cy="570102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515985" y="1771015"/>
            <a:ext cx="3263900" cy="436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新媒介渠道传播</a:t>
            </a:r>
            <a:endParaRPr lang="zh-CN" altLang="en-US" sz="320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AI</a:t>
            </a:r>
            <a:r>
              <a:rPr lang="zh-CN" altLang="en-US" sz="320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技术应用</a:t>
            </a:r>
            <a:endParaRPr lang="zh-CN" altLang="en-US" sz="320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15695" y="29654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运营模式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 bwMode="auto">
          <a:xfrm>
            <a:off x="497205" y="1090930"/>
            <a:ext cx="5110480" cy="4730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1、线上运营模式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22220" y="2209165"/>
            <a:ext cx="5886450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l" defTabSz="91440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平台开设微信公众号、微博、小红书等，利用种草的方式进行渗透，用讲故事和以图文结合的方式来进行传播。开通直播，播主（预测大师）与粉丝进行直接交流，预测的过程往往也是客户进行倾诉的过程。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项目背景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One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73425" y="4801870"/>
            <a:ext cx="6136640" cy="368300"/>
            <a:chOff x="6955" y="7697"/>
            <a:chExt cx="9664" cy="580"/>
          </a:xfrm>
        </p:grpSpPr>
        <p:sp>
          <p:nvSpPr>
            <p:cNvPr id="15" name="文本框 1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政策</a:t>
              </a:r>
              <a:r>
                <a:rPr lang="en-US" altLang="zh-CN" dirty="0">
                  <a:sym typeface="+mn-ea"/>
                </a:rPr>
                <a:t>背景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市场现状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83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竞品分析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市场总结</a:t>
              </a:r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977518" y="2616150"/>
            <a:ext cx="6971665" cy="2103121"/>
            <a:chOff x="3672178" y="2068793"/>
            <a:chExt cx="5228749" cy="1577340"/>
          </a:xfrm>
        </p:grpSpPr>
        <p:grpSp>
          <p:nvGrpSpPr>
            <p:cNvPr id="4" name="组合 3"/>
            <p:cNvGrpSpPr/>
            <p:nvPr/>
          </p:nvGrpSpPr>
          <p:grpSpPr>
            <a:xfrm>
              <a:off x="3672178" y="2345497"/>
              <a:ext cx="2891838" cy="986700"/>
              <a:chOff x="4896238" y="2105129"/>
              <a:chExt cx="3855784" cy="1315600"/>
            </a:xfrm>
          </p:grpSpPr>
          <p:sp>
            <p:nvSpPr>
              <p:cNvPr id="32" name="任意多边形: 形状 31"/>
              <p:cNvSpPr/>
              <p:nvPr/>
            </p:nvSpPr>
            <p:spPr bwMode="auto">
              <a:xfrm>
                <a:off x="5491981" y="2278884"/>
                <a:ext cx="2788409" cy="810872"/>
              </a:xfrm>
              <a:custGeom>
                <a:avLst/>
                <a:gdLst>
                  <a:gd name="T0" fmla="*/ 0 w 337"/>
                  <a:gd name="T1" fmla="*/ 98 h 98"/>
                  <a:gd name="T2" fmla="*/ 337 w 337"/>
                  <a:gd name="T3" fmla="*/ 98 h 98"/>
                  <a:gd name="T4" fmla="*/ 281 w 337"/>
                  <a:gd name="T5" fmla="*/ 0 h 98"/>
                  <a:gd name="T6" fmla="*/ 0 w 337"/>
                  <a:gd name="T7" fmla="*/ 0 h 98"/>
                  <a:gd name="T8" fmla="*/ 0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0" y="98"/>
                    </a:moveTo>
                    <a:lnTo>
                      <a:pt x="337" y="98"/>
                    </a:lnTo>
                    <a:lnTo>
                      <a:pt x="281" y="0"/>
                    </a:lnTo>
                    <a:lnTo>
                      <a:pt x="0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5351322" y="2899452"/>
                <a:ext cx="2167841" cy="521277"/>
              </a:xfrm>
              <a:custGeom>
                <a:avLst/>
                <a:gdLst>
                  <a:gd name="T0" fmla="*/ 0 w 262"/>
                  <a:gd name="T1" fmla="*/ 63 h 63"/>
                  <a:gd name="T2" fmla="*/ 224 w 262"/>
                  <a:gd name="T3" fmla="*/ 63 h 63"/>
                  <a:gd name="T4" fmla="*/ 262 w 262"/>
                  <a:gd name="T5" fmla="*/ 0 h 63"/>
                  <a:gd name="T6" fmla="*/ 0 w 262"/>
                  <a:gd name="T7" fmla="*/ 0 h 63"/>
                  <a:gd name="T8" fmla="*/ 0 w 26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3">
                    <a:moveTo>
                      <a:pt x="0" y="63"/>
                    </a:moveTo>
                    <a:lnTo>
                      <a:pt x="224" y="63"/>
                    </a:lnTo>
                    <a:lnTo>
                      <a:pt x="262" y="0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4896238" y="2279119"/>
                <a:ext cx="2796540" cy="620395"/>
              </a:xfrm>
              <a:custGeom>
                <a:avLst/>
                <a:gdLst>
                  <a:gd name="T0" fmla="*/ 0 w 338"/>
                  <a:gd name="T1" fmla="*/ 65 h 65"/>
                  <a:gd name="T2" fmla="*/ 338 w 338"/>
                  <a:gd name="T3" fmla="*/ 65 h 65"/>
                  <a:gd name="T4" fmla="*/ 263 w 338"/>
                  <a:gd name="T5" fmla="*/ 0 h 65"/>
                  <a:gd name="T6" fmla="*/ 0 w 338"/>
                  <a:gd name="T7" fmla="*/ 0 h 65"/>
                  <a:gd name="T8" fmla="*/ 0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0" y="65"/>
                    </a:moveTo>
                    <a:lnTo>
                      <a:pt x="338" y="65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121920" tIns="60960" rIns="121920" bIns="60960" anchor="ctr" anchorCtr="1" compatLnSpc="1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南宗传承人计划</a:t>
                </a:r>
                <a:endParaRPr lang="zh-CN" altLang="en-US" sz="20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7568808" y="2105129"/>
                <a:ext cx="1183214" cy="1174937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7692919" y="2229239"/>
                <a:ext cx="934988" cy="934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noAutofit/>
              </a:bodyPr>
              <a:lstStyle/>
              <a:p>
                <a:pPr algn="ctr"/>
                <a:r>
                  <a:rPr lang="en-US" altLang="zh-CN" sz="5400">
                    <a:solidFill>
                      <a:schemeClr val="accent2">
                        <a:lumMod val="10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2</a:t>
                </a:r>
                <a:endParaRPr lang="en-US" altLang="zh-CN" sz="5400">
                  <a:solidFill>
                    <a:schemeClr val="accent2">
                      <a:lumMod val="10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 bwMode="auto">
            <a:xfrm>
              <a:off x="6601116" y="2068793"/>
              <a:ext cx="2299811" cy="1577340"/>
            </a:xfrm>
            <a:prstGeom prst="rect">
              <a:avLst/>
            </a:prstGeom>
            <a:solidFill>
              <a:srgbClr val="C8A02C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  <a:buNone/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平台吸纳和培养不同的南宗预测大师，并将他们按照各自的专长进行不同方式的“包装”，吸引企业客户，并对其进行培训服务。 建立起一套完整的产业链条。同时成立了南宗神数国际学院，针对外部招生和内部雇员，提供中英文的预测指导。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5867" y="1632727"/>
            <a:ext cx="6978091" cy="1802130"/>
            <a:chOff x="213439" y="1331225"/>
            <a:chExt cx="5233569" cy="1351598"/>
          </a:xfrm>
        </p:grpSpPr>
        <p:grpSp>
          <p:nvGrpSpPr>
            <p:cNvPr id="5" name="组合 4"/>
            <p:cNvGrpSpPr/>
            <p:nvPr/>
          </p:nvGrpSpPr>
          <p:grpSpPr>
            <a:xfrm>
              <a:off x="2579983" y="1383618"/>
              <a:ext cx="2867025" cy="974290"/>
              <a:chOff x="3439978" y="822624"/>
              <a:chExt cx="3822700" cy="1299053"/>
            </a:xfrm>
          </p:grpSpPr>
          <p:sp>
            <p:nvSpPr>
              <p:cNvPr id="26" name="任意多边形: 形状 25"/>
              <p:cNvSpPr/>
              <p:nvPr/>
            </p:nvSpPr>
            <p:spPr bwMode="auto">
              <a:xfrm>
                <a:off x="3878514" y="979837"/>
                <a:ext cx="2788409" cy="810872"/>
              </a:xfrm>
              <a:custGeom>
                <a:avLst/>
                <a:gdLst>
                  <a:gd name="T0" fmla="*/ 337 w 337"/>
                  <a:gd name="T1" fmla="*/ 98 h 98"/>
                  <a:gd name="T2" fmla="*/ 0 w 337"/>
                  <a:gd name="T3" fmla="*/ 98 h 98"/>
                  <a:gd name="T4" fmla="*/ 56 w 337"/>
                  <a:gd name="T5" fmla="*/ 0 h 98"/>
                  <a:gd name="T6" fmla="*/ 337 w 337"/>
                  <a:gd name="T7" fmla="*/ 0 h 98"/>
                  <a:gd name="T8" fmla="*/ 337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337" y="98"/>
                    </a:moveTo>
                    <a:lnTo>
                      <a:pt x="0" y="98"/>
                    </a:lnTo>
                    <a:lnTo>
                      <a:pt x="56" y="0"/>
                    </a:lnTo>
                    <a:lnTo>
                      <a:pt x="337" y="0"/>
                    </a:lnTo>
                    <a:lnTo>
                      <a:pt x="337" y="9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4639740" y="1600400"/>
                <a:ext cx="2167841" cy="521277"/>
              </a:xfrm>
              <a:custGeom>
                <a:avLst/>
                <a:gdLst>
                  <a:gd name="T0" fmla="*/ 262 w 262"/>
                  <a:gd name="T1" fmla="*/ 63 h 63"/>
                  <a:gd name="T2" fmla="*/ 38 w 262"/>
                  <a:gd name="T3" fmla="*/ 63 h 63"/>
                  <a:gd name="T4" fmla="*/ 0 w 262"/>
                  <a:gd name="T5" fmla="*/ 0 h 63"/>
                  <a:gd name="T6" fmla="*/ 262 w 262"/>
                  <a:gd name="T7" fmla="*/ 0 h 63"/>
                  <a:gd name="T8" fmla="*/ 262 w 26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3">
                    <a:moveTo>
                      <a:pt x="262" y="63"/>
                    </a:moveTo>
                    <a:lnTo>
                      <a:pt x="38" y="63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4466138" y="980104"/>
                <a:ext cx="2796540" cy="620395"/>
              </a:xfrm>
              <a:custGeom>
                <a:avLst/>
                <a:gdLst>
                  <a:gd name="T0" fmla="*/ 338 w 338"/>
                  <a:gd name="T1" fmla="*/ 65 h 65"/>
                  <a:gd name="T2" fmla="*/ 0 w 338"/>
                  <a:gd name="T3" fmla="*/ 65 h 65"/>
                  <a:gd name="T4" fmla="*/ 75 w 338"/>
                  <a:gd name="T5" fmla="*/ 0 h 65"/>
                  <a:gd name="T6" fmla="*/ 338 w 338"/>
                  <a:gd name="T7" fmla="*/ 0 h 65"/>
                  <a:gd name="T8" fmla="*/ 338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338" y="65"/>
                    </a:moveTo>
                    <a:lnTo>
                      <a:pt x="0" y="65"/>
                    </a:lnTo>
                    <a:lnTo>
                      <a:pt x="75" y="0"/>
                    </a:lnTo>
                    <a:lnTo>
                      <a:pt x="338" y="0"/>
                    </a:lnTo>
                    <a:lnTo>
                      <a:pt x="338" y="65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121920" tIns="60960" rIns="121920" bIns="60960" anchor="ctr" anchorCtr="1" compatLnSpc="1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城市合伙人计划</a:t>
                </a:r>
                <a:endParaRPr lang="zh-CN" altLang="en-US" sz="20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3439978" y="822624"/>
                <a:ext cx="1133568" cy="112529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3547546" y="930192"/>
                <a:ext cx="901891" cy="8936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noAutofit/>
              </a:bodyPr>
              <a:lstStyle/>
              <a:p>
                <a:pPr algn="ctr"/>
                <a:r>
                  <a:rPr lang="en-US" altLang="zh-CN" sz="5400">
                    <a:solidFill>
                      <a:schemeClr val="accent1">
                        <a:lumMod val="10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1</a:t>
                </a:r>
                <a:endParaRPr lang="en-US" altLang="zh-CN" sz="5400">
                  <a:solidFill>
                    <a:schemeClr val="accent1">
                      <a:lumMod val="10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 bwMode="auto">
            <a:xfrm>
              <a:off x="213439" y="1331225"/>
              <a:ext cx="2314099" cy="1351598"/>
            </a:xfrm>
            <a:prstGeom prst="rect">
              <a:avLst/>
            </a:prstGeom>
            <a:solidFill>
              <a:srgbClr val="EE7F1C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根据需求，采用城市合伙人计划，公司可向旗下的风水大师等核心雇员进行股权激励。吸引资金注入，以合伙人的形式进行， 在员工管理上，有一套培训机制专门为员工培训玄学和风水产品知识。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253" y="3983846"/>
            <a:ext cx="6939744" cy="2158365"/>
            <a:chOff x="242230" y="3094564"/>
            <a:chExt cx="5204808" cy="1618774"/>
          </a:xfrm>
        </p:grpSpPr>
        <p:grpSp>
          <p:nvGrpSpPr>
            <p:cNvPr id="6" name="组合 5"/>
            <p:cNvGrpSpPr/>
            <p:nvPr/>
          </p:nvGrpSpPr>
          <p:grpSpPr>
            <a:xfrm>
              <a:off x="2592395" y="3344604"/>
              <a:ext cx="2854643" cy="974289"/>
              <a:chOff x="3456527" y="3437273"/>
              <a:chExt cx="3806190" cy="1299052"/>
            </a:xfrm>
          </p:grpSpPr>
          <p:sp>
            <p:nvSpPr>
              <p:cNvPr id="16" name="任意多边形: 形状 15"/>
              <p:cNvSpPr/>
              <p:nvPr/>
            </p:nvSpPr>
            <p:spPr bwMode="auto">
              <a:xfrm>
                <a:off x="3878514" y="3577937"/>
                <a:ext cx="2788409" cy="810872"/>
              </a:xfrm>
              <a:custGeom>
                <a:avLst/>
                <a:gdLst>
                  <a:gd name="T0" fmla="*/ 337 w 337"/>
                  <a:gd name="T1" fmla="*/ 98 h 98"/>
                  <a:gd name="T2" fmla="*/ 0 w 337"/>
                  <a:gd name="T3" fmla="*/ 98 h 98"/>
                  <a:gd name="T4" fmla="*/ 56 w 337"/>
                  <a:gd name="T5" fmla="*/ 0 h 98"/>
                  <a:gd name="T6" fmla="*/ 337 w 337"/>
                  <a:gd name="T7" fmla="*/ 0 h 98"/>
                  <a:gd name="T8" fmla="*/ 337 w 337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98">
                    <a:moveTo>
                      <a:pt x="337" y="98"/>
                    </a:moveTo>
                    <a:lnTo>
                      <a:pt x="0" y="98"/>
                    </a:lnTo>
                    <a:lnTo>
                      <a:pt x="56" y="0"/>
                    </a:lnTo>
                    <a:lnTo>
                      <a:pt x="337" y="0"/>
                    </a:lnTo>
                    <a:lnTo>
                      <a:pt x="337" y="9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4639740" y="4198499"/>
                <a:ext cx="2167841" cy="537826"/>
              </a:xfrm>
              <a:custGeom>
                <a:avLst/>
                <a:gdLst>
                  <a:gd name="T0" fmla="*/ 262 w 262"/>
                  <a:gd name="T1" fmla="*/ 65 h 65"/>
                  <a:gd name="T2" fmla="*/ 38 w 262"/>
                  <a:gd name="T3" fmla="*/ 65 h 65"/>
                  <a:gd name="T4" fmla="*/ 0 w 262"/>
                  <a:gd name="T5" fmla="*/ 0 h 65"/>
                  <a:gd name="T6" fmla="*/ 262 w 262"/>
                  <a:gd name="T7" fmla="*/ 0 h 65"/>
                  <a:gd name="T8" fmla="*/ 262 w 262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5">
                    <a:moveTo>
                      <a:pt x="262" y="65"/>
                    </a:moveTo>
                    <a:lnTo>
                      <a:pt x="38" y="65"/>
                    </a:lnTo>
                    <a:lnTo>
                      <a:pt x="0" y="0"/>
                    </a:lnTo>
                    <a:lnTo>
                      <a:pt x="262" y="0"/>
                    </a:lnTo>
                    <a:lnTo>
                      <a:pt x="262" y="6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4466177" y="3577608"/>
                <a:ext cx="2796540" cy="739140"/>
              </a:xfrm>
              <a:custGeom>
                <a:avLst/>
                <a:gdLst>
                  <a:gd name="T0" fmla="*/ 338 w 338"/>
                  <a:gd name="T1" fmla="*/ 65 h 65"/>
                  <a:gd name="T2" fmla="*/ 0 w 338"/>
                  <a:gd name="T3" fmla="*/ 65 h 65"/>
                  <a:gd name="T4" fmla="*/ 75 w 338"/>
                  <a:gd name="T5" fmla="*/ 0 h 65"/>
                  <a:gd name="T6" fmla="*/ 338 w 338"/>
                  <a:gd name="T7" fmla="*/ 0 h 65"/>
                  <a:gd name="T8" fmla="*/ 338 w 338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65">
                    <a:moveTo>
                      <a:pt x="338" y="65"/>
                    </a:moveTo>
                    <a:lnTo>
                      <a:pt x="0" y="65"/>
                    </a:lnTo>
                    <a:lnTo>
                      <a:pt x="75" y="0"/>
                    </a:lnTo>
                    <a:lnTo>
                      <a:pt x="338" y="0"/>
                    </a:lnTo>
                    <a:lnTo>
                      <a:pt x="338" y="65"/>
                    </a:lnTo>
                    <a:close/>
                  </a:path>
                </a:pathLst>
              </a:custGeom>
              <a:solidFill>
                <a:srgbClr val="A7BD4C"/>
              </a:solidFill>
              <a:ln>
                <a:noFill/>
              </a:ln>
            </p:spPr>
            <p:txBody>
              <a:bodyPr vert="horz" wrap="none" lIns="121920" tIns="60960" rIns="121920" bIns="60960" anchor="ctr" anchorCtr="1" compatLnSpc="1">
                <a:noAutofit/>
              </a:bodyPr>
              <a:lstStyle/>
              <a:p>
                <a:pPr algn="ctr"/>
                <a:endParaRPr lang="zh-CN" altLang="en-US" sz="14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实体店加盟计划</a:t>
                </a:r>
                <a:endParaRPr lang="zh-CN" altLang="en-US" sz="20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  <a:p>
                <a:pPr algn="ctr"/>
                <a:endParaRPr lang="zh-CN" altLang="en-US" sz="2000" b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 bwMode="auto">
              <a:xfrm>
                <a:off x="3456527" y="3437273"/>
                <a:ext cx="1117020" cy="11087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 algn="ctr"/>
                <a:endParaRPr sz="140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 bwMode="auto">
              <a:xfrm>
                <a:off x="3580642" y="3561388"/>
                <a:ext cx="868794" cy="8605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anchor="ctr" anchorCtr="1" compatLnSpc="1">
                <a:noAutofit/>
              </a:bodyPr>
              <a:lstStyle/>
              <a:p>
                <a:pPr algn="ctr"/>
                <a:r>
                  <a:rPr lang="en-US" altLang="zh-CN" sz="5400">
                    <a:solidFill>
                      <a:schemeClr val="accent3">
                        <a:lumMod val="10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ea"/>
                    <a:sym typeface="字魂58号-创中黑" panose="00000500000000000000" pitchFamily="2" charset="-122"/>
                  </a:rPr>
                  <a:t>3</a:t>
                </a:r>
                <a:endParaRPr lang="en-US" altLang="zh-CN" sz="5400">
                  <a:solidFill>
                    <a:schemeClr val="accent3">
                      <a:lumMod val="10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 bwMode="auto">
            <a:xfrm>
              <a:off x="242230" y="3094564"/>
              <a:ext cx="2313623" cy="1618774"/>
            </a:xfrm>
            <a:prstGeom prst="rect">
              <a:avLst/>
            </a:prstGeom>
            <a:solidFill>
              <a:srgbClr val="A7BD4C"/>
            </a:solidFill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线下采取分店模式经营，每家店都以“南宗神数命理”冠名。除了卖物理产品外，还有风水师傅坐镇提供商业风水、家居风水、面相、测字问事等服务。采取了特许加盟和代理制进行扩张。提供对加盟商和代理提供的支持，如提供统一的服务和培训，以及产品等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601066" y="96509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115695" y="31559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运营模式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 bwMode="auto">
          <a:xfrm>
            <a:off x="765810" y="1019810"/>
            <a:ext cx="10085070" cy="80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2、线下运营模式：标准化的零售连锁+定制化的咨询服务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7225"/>
          </a:xfrm>
          <a:prstGeom prst="rect">
            <a:avLst/>
          </a:prstGeom>
        </p:spPr>
      </p:pic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72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100455" y="353695"/>
            <a:ext cx="2743835" cy="79819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具体操作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itle 6"/>
          <p:cNvSpPr txBox="1"/>
          <p:nvPr>
            <p:custDataLst>
              <p:tags r:id="rId8"/>
            </p:custDataLst>
          </p:nvPr>
        </p:nvSpPr>
        <p:spPr bwMode="auto">
          <a:xfrm>
            <a:off x="890905" y="1839595"/>
            <a:ext cx="4074795" cy="185801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第一、收费接单：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包装预测大师，APP平台或微信提供预测服务，收费标准500-2000元/次。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将前期入驻平台的大师进行包装，塑造招牌人物：不同大师主攻不容预测领域，并将大师进行等级划分，不同大师的预测服务收费标准不同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9"/>
            </p:custDataLst>
          </p:nvPr>
        </p:nvSpPr>
        <p:spPr bwMode="auto">
          <a:xfrm>
            <a:off x="770890" y="4197350"/>
            <a:ext cx="3418840" cy="168529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第二，免费预测+卖转运产品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这种方式能直接打破咨询业务的收入天花板，产生规模效应。 操作方式是免费预测。有的也融入朋友圈裂变营销，分享到朋友圈才能免费预测。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Title 6"/>
          <p:cNvSpPr txBox="1"/>
          <p:nvPr>
            <p:custDataLst>
              <p:tags r:id="rId10"/>
            </p:custDataLst>
          </p:nvPr>
        </p:nvSpPr>
        <p:spPr bwMode="auto">
          <a:xfrm>
            <a:off x="5600065" y="1065530"/>
            <a:ext cx="5872480" cy="1227455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第三，集中度进一步提高: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开设预测培训班，培养大师接班人，经过平台考核后就可成为平台大师，进行在线接单,并招收更多的代理大师，让学徒进行传播，形成一个好的口碑和宣传。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Title 6"/>
          <p:cNvSpPr txBox="1"/>
          <p:nvPr>
            <p:custDataLst>
              <p:tags r:id="rId11"/>
            </p:custDataLst>
          </p:nvPr>
        </p:nvSpPr>
        <p:spPr bwMode="auto">
          <a:xfrm>
            <a:off x="9126855" y="2651760"/>
            <a:ext cx="2515235" cy="189611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第四，裂变式传播方式: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每个学徒和客人都能成为传播者，学徒培训成为大师后，通过平台合伙人模式，进行分成，鼓励大师进行在线传播，发展下降新的代理。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6"/>
          <p:cNvSpPr txBox="1"/>
          <p:nvPr>
            <p:custDataLst>
              <p:tags r:id="rId12"/>
            </p:custDataLst>
          </p:nvPr>
        </p:nvSpPr>
        <p:spPr bwMode="auto">
          <a:xfrm>
            <a:off x="5292090" y="4999355"/>
            <a:ext cx="4156075" cy="1402080"/>
          </a:xfrm>
          <a:prstGeom prst="rect">
            <a:avLst/>
          </a:prstGeom>
          <a:noFill/>
          <a:ln w="25400" cmpd="sng">
            <a:solidFill>
              <a:srgbClr val="EE7F1C"/>
            </a:solidFill>
            <a:prstDash val="sysDash"/>
          </a:ln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第五、线下实体店营销模式: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实体店产品收入占60%；实体店企业预测咨询、个人预测咨询、创业咨询等服务收入，一场价格在1000-20000元不等。服务收入占比40%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右箭头 28"/>
          <p:cNvSpPr/>
          <p:nvPr/>
        </p:nvSpPr>
        <p:spPr>
          <a:xfrm rot="19080000">
            <a:off x="8342630" y="2349500"/>
            <a:ext cx="354965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480000">
            <a:off x="8761730" y="3966210"/>
            <a:ext cx="298450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220000">
            <a:off x="6902450" y="4698365"/>
            <a:ext cx="222250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9780000">
            <a:off x="4460240" y="4186555"/>
            <a:ext cx="565785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12360000">
            <a:off x="4780280" y="2593340"/>
            <a:ext cx="383540" cy="21145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7500" y="2519680"/>
            <a:ext cx="2919730" cy="19812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5" name="半闭框 4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 bwMode="auto">
          <a:xfrm>
            <a:off x="763905" y="2193925"/>
            <a:ext cx="5465445" cy="247586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成本核算：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以石家庄技术研发团队的平均月度成本1万计算，团队成员18.5人，按18名人员核算，每月人员成本18万。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平台计划半年研发上线，半年运营期，一年的总成本费用18万*12月=216万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平台一年的基本支出费用216万+10几万冗余，融资金额为230万。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19505" y="32702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融资计划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0" y="1793875"/>
            <a:ext cx="4671060" cy="3718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1215" y="1587500"/>
            <a:ext cx="4759325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融资金额230万，出资30%股权。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744351" y="1534725"/>
            <a:ext cx="6508496" cy="4570124"/>
            <a:chOff x="3992" y="1898"/>
            <a:chExt cx="11151" cy="7837"/>
          </a:xfrm>
        </p:grpSpPr>
        <p:sp>
          <p:nvSpPr>
            <p:cNvPr id="2" name="ValueText1"/>
            <p:cNvSpPr txBox="1"/>
            <p:nvPr>
              <p:custDataLst>
                <p:tags r:id="rId2"/>
              </p:custDataLst>
            </p:nvPr>
          </p:nvSpPr>
          <p:spPr>
            <a:xfrm>
              <a:off x="6986" y="6535"/>
              <a:ext cx="1680" cy="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60948" rIns="60948" bIns="60948" numCol="1" anchor="t">
              <a:normAutofit fontScale="42500"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sym typeface="Arial" panose="020B0604020202020204" pitchFamily="34" charset="0"/>
                </a:rPr>
                <a:t>50%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  <p:sp>
          <p:nvSpPr>
            <p:cNvPr id="3" name="ValueText1"/>
            <p:cNvSpPr txBox="1"/>
            <p:nvPr>
              <p:custDataLst>
                <p:tags r:id="rId3"/>
              </p:custDataLst>
            </p:nvPr>
          </p:nvSpPr>
          <p:spPr>
            <a:xfrm>
              <a:off x="8528" y="5261"/>
              <a:ext cx="1680" cy="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42500"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sym typeface="Arial" panose="020B0604020202020204" pitchFamily="34" charset="0"/>
                </a:rPr>
                <a:t>20%</a:t>
              </a:r>
              <a:endPara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  <p:sp>
          <p:nvSpPr>
            <p:cNvPr id="5" name="ValueShape3"/>
            <p:cNvSpPr/>
            <p:nvPr>
              <p:custDataLst>
                <p:tags r:id="rId4"/>
              </p:custDataLst>
            </p:nvPr>
          </p:nvSpPr>
          <p:spPr bwMode="auto">
            <a:xfrm>
              <a:off x="8738" y="6503"/>
              <a:ext cx="2785" cy="933"/>
            </a:xfrm>
            <a:prstGeom prst="homePlate">
              <a:avLst/>
            </a:prstGeom>
            <a:solidFill>
              <a:srgbClr val="3985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ValueShape1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6112" y="5166"/>
              <a:ext cx="2553" cy="933"/>
            </a:xfrm>
            <a:prstGeom prst="homePlate">
              <a:avLst/>
            </a:prstGeom>
            <a:solidFill>
              <a:srgbClr val="1C4249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ExtraShape1"/>
            <p:cNvSpPr/>
            <p:nvPr>
              <p:custDataLst>
                <p:tags r:id="rId6"/>
              </p:custDataLst>
            </p:nvPr>
          </p:nvSpPr>
          <p:spPr>
            <a:xfrm>
              <a:off x="8738" y="5165"/>
              <a:ext cx="143" cy="1260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ExtraShape2"/>
            <p:cNvSpPr/>
            <p:nvPr>
              <p:custDataLst>
                <p:tags r:id="rId7"/>
              </p:custDataLst>
            </p:nvPr>
          </p:nvSpPr>
          <p:spPr>
            <a:xfrm>
              <a:off x="8528" y="4955"/>
              <a:ext cx="361" cy="143"/>
            </a:xfrm>
            <a:custGeom>
              <a:avLst/>
              <a:gdLst>
                <a:gd name="connsiteX0" fmla="*/ 7144 w 409575"/>
                <a:gd name="connsiteY0" fmla="*/ 7144 h 161925"/>
                <a:gd name="connsiteX1" fmla="*/ 404336 w 409575"/>
                <a:gd name="connsiteY1" fmla="*/ 7144 h 161925"/>
                <a:gd name="connsiteX2" fmla="*/ 404336 w 409575"/>
                <a:gd name="connsiteY2" fmla="*/ 155734 h 161925"/>
                <a:gd name="connsiteX3" fmla="*/ 7144 w 409575"/>
                <a:gd name="connsiteY3" fmla="*/ 15573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161925">
                  <a:moveTo>
                    <a:pt x="7144" y="7144"/>
                  </a:moveTo>
                  <a:lnTo>
                    <a:pt x="404336" y="7144"/>
                  </a:lnTo>
                  <a:lnTo>
                    <a:pt x="404336" y="155734"/>
                  </a:lnTo>
                  <a:lnTo>
                    <a:pt x="7144" y="1557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ExtraShape3"/>
            <p:cNvSpPr/>
            <p:nvPr>
              <p:custDataLst>
                <p:tags r:id="rId8"/>
              </p:custDataLst>
            </p:nvPr>
          </p:nvSpPr>
          <p:spPr>
            <a:xfrm>
              <a:off x="8210" y="7514"/>
              <a:ext cx="998" cy="1234"/>
            </a:xfrm>
            <a:custGeom>
              <a:avLst/>
              <a:gdLst>
                <a:gd name="connsiteX0" fmla="*/ 980599 w 1143000"/>
                <a:gd name="connsiteY0" fmla="*/ 2222659 h 2371725"/>
                <a:gd name="connsiteX1" fmla="*/ 980599 w 1143000"/>
                <a:gd name="connsiteY1" fmla="*/ 2142649 h 2371725"/>
                <a:gd name="connsiteX2" fmla="*/ 832009 w 1143000"/>
                <a:gd name="connsiteY2" fmla="*/ 2142649 h 2371725"/>
                <a:gd name="connsiteX3" fmla="*/ 832009 w 1143000"/>
                <a:gd name="connsiteY3" fmla="*/ 2222659 h 2371725"/>
                <a:gd name="connsiteX4" fmla="*/ 762476 w 1143000"/>
                <a:gd name="connsiteY4" fmla="*/ 2222659 h 2371725"/>
                <a:gd name="connsiteX5" fmla="*/ 762476 w 1143000"/>
                <a:gd name="connsiteY5" fmla="*/ 7144 h 2371725"/>
                <a:gd name="connsiteX6" fmla="*/ 613886 w 1143000"/>
                <a:gd name="connsiteY6" fmla="*/ 7144 h 2371725"/>
                <a:gd name="connsiteX7" fmla="*/ 613886 w 1143000"/>
                <a:gd name="connsiteY7" fmla="*/ 2222659 h 2371725"/>
                <a:gd name="connsiteX8" fmla="*/ 533876 w 1143000"/>
                <a:gd name="connsiteY8" fmla="*/ 2222659 h 2371725"/>
                <a:gd name="connsiteX9" fmla="*/ 533876 w 1143000"/>
                <a:gd name="connsiteY9" fmla="*/ 1149192 h 2371725"/>
                <a:gd name="connsiteX10" fmla="*/ 385286 w 1143000"/>
                <a:gd name="connsiteY10" fmla="*/ 1149192 h 2371725"/>
                <a:gd name="connsiteX11" fmla="*/ 385286 w 1143000"/>
                <a:gd name="connsiteY11" fmla="*/ 2222659 h 2371725"/>
                <a:gd name="connsiteX12" fmla="*/ 295751 w 1143000"/>
                <a:gd name="connsiteY12" fmla="*/ 2222659 h 2371725"/>
                <a:gd name="connsiteX13" fmla="*/ 295751 w 1143000"/>
                <a:gd name="connsiteY13" fmla="*/ 2142649 h 2371725"/>
                <a:gd name="connsiteX14" fmla="*/ 146209 w 1143000"/>
                <a:gd name="connsiteY14" fmla="*/ 2142649 h 2371725"/>
                <a:gd name="connsiteX15" fmla="*/ 146209 w 1143000"/>
                <a:gd name="connsiteY15" fmla="*/ 2222659 h 2371725"/>
                <a:gd name="connsiteX16" fmla="*/ 7144 w 1143000"/>
                <a:gd name="connsiteY16" fmla="*/ 2222659 h 2371725"/>
                <a:gd name="connsiteX17" fmla="*/ 7144 w 1143000"/>
                <a:gd name="connsiteY17" fmla="*/ 2371249 h 2371725"/>
                <a:gd name="connsiteX18" fmla="*/ 1139666 w 1143000"/>
                <a:gd name="connsiteY18" fmla="*/ 2371249 h 2371725"/>
                <a:gd name="connsiteX19" fmla="*/ 1139666 w 1143000"/>
                <a:gd name="connsiteY19" fmla="*/ 2222659 h 2371725"/>
                <a:gd name="connsiteX0-1" fmla="*/ 973455 w 1132522"/>
                <a:gd name="connsiteY0-2" fmla="*/ 2215515 h 2364104"/>
                <a:gd name="connsiteX1-3" fmla="*/ 973455 w 1132522"/>
                <a:gd name="connsiteY1-4" fmla="*/ 2135505 h 2364104"/>
                <a:gd name="connsiteX2-5" fmla="*/ 824865 w 1132522"/>
                <a:gd name="connsiteY2-6" fmla="*/ 2135505 h 2364104"/>
                <a:gd name="connsiteX3-7" fmla="*/ 824865 w 1132522"/>
                <a:gd name="connsiteY3-8" fmla="*/ 2215515 h 2364104"/>
                <a:gd name="connsiteX4-9" fmla="*/ 755332 w 1132522"/>
                <a:gd name="connsiteY4-10" fmla="*/ 2215515 h 2364104"/>
                <a:gd name="connsiteX5-11" fmla="*/ 755332 w 1132522"/>
                <a:gd name="connsiteY5-12" fmla="*/ 557191 h 2364104"/>
                <a:gd name="connsiteX6-13" fmla="*/ 606742 w 1132522"/>
                <a:gd name="connsiteY6-14" fmla="*/ 0 h 2364104"/>
                <a:gd name="connsiteX7-15" fmla="*/ 606742 w 1132522"/>
                <a:gd name="connsiteY7-16" fmla="*/ 2215515 h 2364104"/>
                <a:gd name="connsiteX8-17" fmla="*/ 526732 w 1132522"/>
                <a:gd name="connsiteY8-18" fmla="*/ 2215515 h 2364104"/>
                <a:gd name="connsiteX9-19" fmla="*/ 526732 w 1132522"/>
                <a:gd name="connsiteY9-20" fmla="*/ 1142048 h 2364104"/>
                <a:gd name="connsiteX10-21" fmla="*/ 378142 w 1132522"/>
                <a:gd name="connsiteY10-22" fmla="*/ 1142048 h 2364104"/>
                <a:gd name="connsiteX11-23" fmla="*/ 378142 w 1132522"/>
                <a:gd name="connsiteY11-24" fmla="*/ 2215515 h 2364104"/>
                <a:gd name="connsiteX12-25" fmla="*/ 288607 w 1132522"/>
                <a:gd name="connsiteY12-26" fmla="*/ 2215515 h 2364104"/>
                <a:gd name="connsiteX13-27" fmla="*/ 288607 w 1132522"/>
                <a:gd name="connsiteY13-28" fmla="*/ 2135505 h 2364104"/>
                <a:gd name="connsiteX14-29" fmla="*/ 139065 w 1132522"/>
                <a:gd name="connsiteY14-30" fmla="*/ 2135505 h 2364104"/>
                <a:gd name="connsiteX15-31" fmla="*/ 139065 w 1132522"/>
                <a:gd name="connsiteY15-32" fmla="*/ 2215515 h 2364104"/>
                <a:gd name="connsiteX16-33" fmla="*/ 0 w 1132522"/>
                <a:gd name="connsiteY16-34" fmla="*/ 2215515 h 2364104"/>
                <a:gd name="connsiteX17-35" fmla="*/ 0 w 1132522"/>
                <a:gd name="connsiteY17-36" fmla="*/ 2364105 h 2364104"/>
                <a:gd name="connsiteX18-37" fmla="*/ 1132522 w 1132522"/>
                <a:gd name="connsiteY18-38" fmla="*/ 2364105 h 2364104"/>
                <a:gd name="connsiteX19-39" fmla="*/ 1132522 w 1132522"/>
                <a:gd name="connsiteY19-40" fmla="*/ 2215515 h 2364104"/>
                <a:gd name="connsiteX20" fmla="*/ 973455 w 1132522"/>
                <a:gd name="connsiteY20" fmla="*/ 2215515 h 2364104"/>
                <a:gd name="connsiteX0-41" fmla="*/ 973455 w 1132522"/>
                <a:gd name="connsiteY0-42" fmla="*/ 1678224 h 1826814"/>
                <a:gd name="connsiteX1-43" fmla="*/ 973455 w 1132522"/>
                <a:gd name="connsiteY1-44" fmla="*/ 1598214 h 1826814"/>
                <a:gd name="connsiteX2-45" fmla="*/ 824865 w 1132522"/>
                <a:gd name="connsiteY2-46" fmla="*/ 1598214 h 1826814"/>
                <a:gd name="connsiteX3-47" fmla="*/ 824865 w 1132522"/>
                <a:gd name="connsiteY3-48" fmla="*/ 1678224 h 1826814"/>
                <a:gd name="connsiteX4-49" fmla="*/ 755332 w 1132522"/>
                <a:gd name="connsiteY4-50" fmla="*/ 1678224 h 1826814"/>
                <a:gd name="connsiteX5-51" fmla="*/ 755332 w 1132522"/>
                <a:gd name="connsiteY5-52" fmla="*/ 19900 h 1826814"/>
                <a:gd name="connsiteX6-53" fmla="*/ 596793 w 1132522"/>
                <a:gd name="connsiteY6-54" fmla="*/ 0 h 1826814"/>
                <a:gd name="connsiteX7-55" fmla="*/ 606742 w 1132522"/>
                <a:gd name="connsiteY7-56" fmla="*/ 1678224 h 1826814"/>
                <a:gd name="connsiteX8-57" fmla="*/ 526732 w 1132522"/>
                <a:gd name="connsiteY8-58" fmla="*/ 1678224 h 1826814"/>
                <a:gd name="connsiteX9-59" fmla="*/ 526732 w 1132522"/>
                <a:gd name="connsiteY9-60" fmla="*/ 604757 h 1826814"/>
                <a:gd name="connsiteX10-61" fmla="*/ 378142 w 1132522"/>
                <a:gd name="connsiteY10-62" fmla="*/ 604757 h 1826814"/>
                <a:gd name="connsiteX11-63" fmla="*/ 378142 w 1132522"/>
                <a:gd name="connsiteY11-64" fmla="*/ 1678224 h 1826814"/>
                <a:gd name="connsiteX12-65" fmla="*/ 288607 w 1132522"/>
                <a:gd name="connsiteY12-66" fmla="*/ 1678224 h 1826814"/>
                <a:gd name="connsiteX13-67" fmla="*/ 288607 w 1132522"/>
                <a:gd name="connsiteY13-68" fmla="*/ 1598214 h 1826814"/>
                <a:gd name="connsiteX14-69" fmla="*/ 139065 w 1132522"/>
                <a:gd name="connsiteY14-70" fmla="*/ 1598214 h 1826814"/>
                <a:gd name="connsiteX15-71" fmla="*/ 139065 w 1132522"/>
                <a:gd name="connsiteY15-72" fmla="*/ 1678224 h 1826814"/>
                <a:gd name="connsiteX16-73" fmla="*/ 0 w 1132522"/>
                <a:gd name="connsiteY16-74" fmla="*/ 1678224 h 1826814"/>
                <a:gd name="connsiteX17-75" fmla="*/ 0 w 1132522"/>
                <a:gd name="connsiteY17-76" fmla="*/ 1826814 h 1826814"/>
                <a:gd name="connsiteX18-77" fmla="*/ 1132522 w 1132522"/>
                <a:gd name="connsiteY18-78" fmla="*/ 1826814 h 1826814"/>
                <a:gd name="connsiteX19-79" fmla="*/ 1132522 w 1132522"/>
                <a:gd name="connsiteY19-80" fmla="*/ 1678224 h 1826814"/>
                <a:gd name="connsiteX20-81" fmla="*/ 973455 w 1132522"/>
                <a:gd name="connsiteY20-82" fmla="*/ 1678224 h 1826814"/>
                <a:gd name="connsiteX0-83" fmla="*/ 973455 w 1132522"/>
                <a:gd name="connsiteY0-84" fmla="*/ 1671814 h 1820404"/>
                <a:gd name="connsiteX1-85" fmla="*/ 973455 w 1132522"/>
                <a:gd name="connsiteY1-86" fmla="*/ 1591804 h 1820404"/>
                <a:gd name="connsiteX2-87" fmla="*/ 824865 w 1132522"/>
                <a:gd name="connsiteY2-88" fmla="*/ 1591804 h 1820404"/>
                <a:gd name="connsiteX3-89" fmla="*/ 824865 w 1132522"/>
                <a:gd name="connsiteY3-90" fmla="*/ 1671814 h 1820404"/>
                <a:gd name="connsiteX4-91" fmla="*/ 755332 w 1132522"/>
                <a:gd name="connsiteY4-92" fmla="*/ 1671814 h 1820404"/>
                <a:gd name="connsiteX5-93" fmla="*/ 755332 w 1132522"/>
                <a:gd name="connsiteY5-94" fmla="*/ 13490 h 1820404"/>
                <a:gd name="connsiteX6-95" fmla="*/ 596793 w 1132522"/>
                <a:gd name="connsiteY6-96" fmla="*/ 0 h 1820404"/>
                <a:gd name="connsiteX7-97" fmla="*/ 606742 w 1132522"/>
                <a:gd name="connsiteY7-98" fmla="*/ 1671814 h 1820404"/>
                <a:gd name="connsiteX8-99" fmla="*/ 526732 w 1132522"/>
                <a:gd name="connsiteY8-100" fmla="*/ 1671814 h 1820404"/>
                <a:gd name="connsiteX9-101" fmla="*/ 526732 w 1132522"/>
                <a:gd name="connsiteY9-102" fmla="*/ 598347 h 1820404"/>
                <a:gd name="connsiteX10-103" fmla="*/ 378142 w 1132522"/>
                <a:gd name="connsiteY10-104" fmla="*/ 598347 h 1820404"/>
                <a:gd name="connsiteX11-105" fmla="*/ 378142 w 1132522"/>
                <a:gd name="connsiteY11-106" fmla="*/ 1671814 h 1820404"/>
                <a:gd name="connsiteX12-107" fmla="*/ 288607 w 1132522"/>
                <a:gd name="connsiteY12-108" fmla="*/ 1671814 h 1820404"/>
                <a:gd name="connsiteX13-109" fmla="*/ 288607 w 1132522"/>
                <a:gd name="connsiteY13-110" fmla="*/ 1591804 h 1820404"/>
                <a:gd name="connsiteX14-111" fmla="*/ 139065 w 1132522"/>
                <a:gd name="connsiteY14-112" fmla="*/ 1591804 h 1820404"/>
                <a:gd name="connsiteX15-113" fmla="*/ 139065 w 1132522"/>
                <a:gd name="connsiteY15-114" fmla="*/ 1671814 h 1820404"/>
                <a:gd name="connsiteX16-115" fmla="*/ 0 w 1132522"/>
                <a:gd name="connsiteY16-116" fmla="*/ 1671814 h 1820404"/>
                <a:gd name="connsiteX17-117" fmla="*/ 0 w 1132522"/>
                <a:gd name="connsiteY17-118" fmla="*/ 1820404 h 1820404"/>
                <a:gd name="connsiteX18-119" fmla="*/ 1132522 w 1132522"/>
                <a:gd name="connsiteY18-120" fmla="*/ 1820404 h 1820404"/>
                <a:gd name="connsiteX19-121" fmla="*/ 1132522 w 1132522"/>
                <a:gd name="connsiteY19-122" fmla="*/ 1671814 h 1820404"/>
                <a:gd name="connsiteX20-123" fmla="*/ 973455 w 1132522"/>
                <a:gd name="connsiteY20-124" fmla="*/ 1671814 h 1820404"/>
                <a:gd name="connsiteX0-125" fmla="*/ 973455 w 1132522"/>
                <a:gd name="connsiteY0-126" fmla="*/ 1665404 h 1813994"/>
                <a:gd name="connsiteX1-127" fmla="*/ 973455 w 1132522"/>
                <a:gd name="connsiteY1-128" fmla="*/ 1585394 h 1813994"/>
                <a:gd name="connsiteX2-129" fmla="*/ 824865 w 1132522"/>
                <a:gd name="connsiteY2-130" fmla="*/ 1585394 h 1813994"/>
                <a:gd name="connsiteX3-131" fmla="*/ 824865 w 1132522"/>
                <a:gd name="connsiteY3-132" fmla="*/ 1665404 h 1813994"/>
                <a:gd name="connsiteX4-133" fmla="*/ 755332 w 1132522"/>
                <a:gd name="connsiteY4-134" fmla="*/ 1665404 h 1813994"/>
                <a:gd name="connsiteX5-135" fmla="*/ 755332 w 1132522"/>
                <a:gd name="connsiteY5-136" fmla="*/ 7080 h 1813994"/>
                <a:gd name="connsiteX6-137" fmla="*/ 603203 w 1132522"/>
                <a:gd name="connsiteY6-138" fmla="*/ 0 h 1813994"/>
                <a:gd name="connsiteX7-139" fmla="*/ 606742 w 1132522"/>
                <a:gd name="connsiteY7-140" fmla="*/ 1665404 h 1813994"/>
                <a:gd name="connsiteX8-141" fmla="*/ 526732 w 1132522"/>
                <a:gd name="connsiteY8-142" fmla="*/ 1665404 h 1813994"/>
                <a:gd name="connsiteX9-143" fmla="*/ 526732 w 1132522"/>
                <a:gd name="connsiteY9-144" fmla="*/ 591937 h 1813994"/>
                <a:gd name="connsiteX10-145" fmla="*/ 378142 w 1132522"/>
                <a:gd name="connsiteY10-146" fmla="*/ 591937 h 1813994"/>
                <a:gd name="connsiteX11-147" fmla="*/ 378142 w 1132522"/>
                <a:gd name="connsiteY11-148" fmla="*/ 1665404 h 1813994"/>
                <a:gd name="connsiteX12-149" fmla="*/ 288607 w 1132522"/>
                <a:gd name="connsiteY12-150" fmla="*/ 1665404 h 1813994"/>
                <a:gd name="connsiteX13-151" fmla="*/ 288607 w 1132522"/>
                <a:gd name="connsiteY13-152" fmla="*/ 1585394 h 1813994"/>
                <a:gd name="connsiteX14-153" fmla="*/ 139065 w 1132522"/>
                <a:gd name="connsiteY14-154" fmla="*/ 1585394 h 1813994"/>
                <a:gd name="connsiteX15-155" fmla="*/ 139065 w 1132522"/>
                <a:gd name="connsiteY15-156" fmla="*/ 1665404 h 1813994"/>
                <a:gd name="connsiteX16-157" fmla="*/ 0 w 1132522"/>
                <a:gd name="connsiteY16-158" fmla="*/ 1665404 h 1813994"/>
                <a:gd name="connsiteX17-159" fmla="*/ 0 w 1132522"/>
                <a:gd name="connsiteY17-160" fmla="*/ 1813994 h 1813994"/>
                <a:gd name="connsiteX18-161" fmla="*/ 1132522 w 1132522"/>
                <a:gd name="connsiteY18-162" fmla="*/ 1813994 h 1813994"/>
                <a:gd name="connsiteX19-163" fmla="*/ 1132522 w 1132522"/>
                <a:gd name="connsiteY19-164" fmla="*/ 1665404 h 1813994"/>
                <a:gd name="connsiteX20-165" fmla="*/ 973455 w 1132522"/>
                <a:gd name="connsiteY20-166" fmla="*/ 1665404 h 1813994"/>
                <a:gd name="connsiteX0-167" fmla="*/ 973455 w 1132522"/>
                <a:gd name="connsiteY0-168" fmla="*/ 1658324 h 1806914"/>
                <a:gd name="connsiteX1-169" fmla="*/ 973455 w 1132522"/>
                <a:gd name="connsiteY1-170" fmla="*/ 1578314 h 1806914"/>
                <a:gd name="connsiteX2-171" fmla="*/ 824865 w 1132522"/>
                <a:gd name="connsiteY2-172" fmla="*/ 1578314 h 1806914"/>
                <a:gd name="connsiteX3-173" fmla="*/ 824865 w 1132522"/>
                <a:gd name="connsiteY3-174" fmla="*/ 1658324 h 1806914"/>
                <a:gd name="connsiteX4-175" fmla="*/ 755332 w 1132522"/>
                <a:gd name="connsiteY4-176" fmla="*/ 1658324 h 1806914"/>
                <a:gd name="connsiteX5-177" fmla="*/ 755332 w 1132522"/>
                <a:gd name="connsiteY5-178" fmla="*/ 0 h 1806914"/>
                <a:gd name="connsiteX6-179" fmla="*/ 605923 w 1132522"/>
                <a:gd name="connsiteY6-180" fmla="*/ 11965 h 1806914"/>
                <a:gd name="connsiteX7-181" fmla="*/ 606742 w 1132522"/>
                <a:gd name="connsiteY7-182" fmla="*/ 1658324 h 1806914"/>
                <a:gd name="connsiteX8-183" fmla="*/ 526732 w 1132522"/>
                <a:gd name="connsiteY8-184" fmla="*/ 1658324 h 1806914"/>
                <a:gd name="connsiteX9-185" fmla="*/ 526732 w 1132522"/>
                <a:gd name="connsiteY9-186" fmla="*/ 584857 h 1806914"/>
                <a:gd name="connsiteX10-187" fmla="*/ 378142 w 1132522"/>
                <a:gd name="connsiteY10-188" fmla="*/ 584857 h 1806914"/>
                <a:gd name="connsiteX11-189" fmla="*/ 378142 w 1132522"/>
                <a:gd name="connsiteY11-190" fmla="*/ 1658324 h 1806914"/>
                <a:gd name="connsiteX12-191" fmla="*/ 288607 w 1132522"/>
                <a:gd name="connsiteY12-192" fmla="*/ 1658324 h 1806914"/>
                <a:gd name="connsiteX13-193" fmla="*/ 288607 w 1132522"/>
                <a:gd name="connsiteY13-194" fmla="*/ 1578314 h 1806914"/>
                <a:gd name="connsiteX14-195" fmla="*/ 139065 w 1132522"/>
                <a:gd name="connsiteY14-196" fmla="*/ 1578314 h 1806914"/>
                <a:gd name="connsiteX15-197" fmla="*/ 139065 w 1132522"/>
                <a:gd name="connsiteY15-198" fmla="*/ 1658324 h 1806914"/>
                <a:gd name="connsiteX16-199" fmla="*/ 0 w 1132522"/>
                <a:gd name="connsiteY16-200" fmla="*/ 1658324 h 1806914"/>
                <a:gd name="connsiteX17-201" fmla="*/ 0 w 1132522"/>
                <a:gd name="connsiteY17-202" fmla="*/ 1806914 h 1806914"/>
                <a:gd name="connsiteX18-203" fmla="*/ 1132522 w 1132522"/>
                <a:gd name="connsiteY18-204" fmla="*/ 1806914 h 1806914"/>
                <a:gd name="connsiteX19-205" fmla="*/ 1132522 w 1132522"/>
                <a:gd name="connsiteY19-206" fmla="*/ 1658324 h 1806914"/>
                <a:gd name="connsiteX20-207" fmla="*/ 973455 w 1132522"/>
                <a:gd name="connsiteY20-208" fmla="*/ 1658324 h 1806914"/>
                <a:gd name="connsiteX0-209" fmla="*/ 973455 w 1132522"/>
                <a:gd name="connsiteY0-210" fmla="*/ 1647441 h 1796031"/>
                <a:gd name="connsiteX1-211" fmla="*/ 973455 w 1132522"/>
                <a:gd name="connsiteY1-212" fmla="*/ 1567431 h 1796031"/>
                <a:gd name="connsiteX2-213" fmla="*/ 824865 w 1132522"/>
                <a:gd name="connsiteY2-214" fmla="*/ 1567431 h 1796031"/>
                <a:gd name="connsiteX3-215" fmla="*/ 824865 w 1132522"/>
                <a:gd name="connsiteY3-216" fmla="*/ 1647441 h 1796031"/>
                <a:gd name="connsiteX4-217" fmla="*/ 755332 w 1132522"/>
                <a:gd name="connsiteY4-218" fmla="*/ 1647441 h 1796031"/>
                <a:gd name="connsiteX5-219" fmla="*/ 755332 w 1132522"/>
                <a:gd name="connsiteY5-220" fmla="*/ 0 h 1796031"/>
                <a:gd name="connsiteX6-221" fmla="*/ 605923 w 1132522"/>
                <a:gd name="connsiteY6-222" fmla="*/ 1082 h 1796031"/>
                <a:gd name="connsiteX7-223" fmla="*/ 606742 w 1132522"/>
                <a:gd name="connsiteY7-224" fmla="*/ 1647441 h 1796031"/>
                <a:gd name="connsiteX8-225" fmla="*/ 526732 w 1132522"/>
                <a:gd name="connsiteY8-226" fmla="*/ 1647441 h 1796031"/>
                <a:gd name="connsiteX9-227" fmla="*/ 526732 w 1132522"/>
                <a:gd name="connsiteY9-228" fmla="*/ 573974 h 1796031"/>
                <a:gd name="connsiteX10-229" fmla="*/ 378142 w 1132522"/>
                <a:gd name="connsiteY10-230" fmla="*/ 573974 h 1796031"/>
                <a:gd name="connsiteX11-231" fmla="*/ 378142 w 1132522"/>
                <a:gd name="connsiteY11-232" fmla="*/ 1647441 h 1796031"/>
                <a:gd name="connsiteX12-233" fmla="*/ 288607 w 1132522"/>
                <a:gd name="connsiteY12-234" fmla="*/ 1647441 h 1796031"/>
                <a:gd name="connsiteX13-235" fmla="*/ 288607 w 1132522"/>
                <a:gd name="connsiteY13-236" fmla="*/ 1567431 h 1796031"/>
                <a:gd name="connsiteX14-237" fmla="*/ 139065 w 1132522"/>
                <a:gd name="connsiteY14-238" fmla="*/ 1567431 h 1796031"/>
                <a:gd name="connsiteX15-239" fmla="*/ 139065 w 1132522"/>
                <a:gd name="connsiteY15-240" fmla="*/ 1647441 h 1796031"/>
                <a:gd name="connsiteX16-241" fmla="*/ 0 w 1132522"/>
                <a:gd name="connsiteY16-242" fmla="*/ 1647441 h 1796031"/>
                <a:gd name="connsiteX17-243" fmla="*/ 0 w 1132522"/>
                <a:gd name="connsiteY17-244" fmla="*/ 1796031 h 1796031"/>
                <a:gd name="connsiteX18-245" fmla="*/ 1132522 w 1132522"/>
                <a:gd name="connsiteY18-246" fmla="*/ 1796031 h 1796031"/>
                <a:gd name="connsiteX19-247" fmla="*/ 1132522 w 1132522"/>
                <a:gd name="connsiteY19-248" fmla="*/ 1647441 h 1796031"/>
                <a:gd name="connsiteX20-249" fmla="*/ 973455 w 1132522"/>
                <a:gd name="connsiteY20-250" fmla="*/ 1647441 h 1796031"/>
                <a:gd name="connsiteX0-251" fmla="*/ 973455 w 1132522"/>
                <a:gd name="connsiteY0-252" fmla="*/ 1646359 h 1794949"/>
                <a:gd name="connsiteX1-253" fmla="*/ 973455 w 1132522"/>
                <a:gd name="connsiteY1-254" fmla="*/ 1566349 h 1794949"/>
                <a:gd name="connsiteX2-255" fmla="*/ 824865 w 1132522"/>
                <a:gd name="connsiteY2-256" fmla="*/ 1566349 h 1794949"/>
                <a:gd name="connsiteX3-257" fmla="*/ 824865 w 1132522"/>
                <a:gd name="connsiteY3-258" fmla="*/ 1646359 h 1794949"/>
                <a:gd name="connsiteX4-259" fmla="*/ 755332 w 1132522"/>
                <a:gd name="connsiteY4-260" fmla="*/ 1646359 h 1794949"/>
                <a:gd name="connsiteX5-261" fmla="*/ 751170 w 1132522"/>
                <a:gd name="connsiteY5-262" fmla="*/ 402658 h 1794949"/>
                <a:gd name="connsiteX6-263" fmla="*/ 605923 w 1132522"/>
                <a:gd name="connsiteY6-264" fmla="*/ 0 h 1794949"/>
                <a:gd name="connsiteX7-265" fmla="*/ 606742 w 1132522"/>
                <a:gd name="connsiteY7-266" fmla="*/ 1646359 h 1794949"/>
                <a:gd name="connsiteX8-267" fmla="*/ 526732 w 1132522"/>
                <a:gd name="connsiteY8-268" fmla="*/ 1646359 h 1794949"/>
                <a:gd name="connsiteX9-269" fmla="*/ 526732 w 1132522"/>
                <a:gd name="connsiteY9-270" fmla="*/ 572892 h 1794949"/>
                <a:gd name="connsiteX10-271" fmla="*/ 378142 w 1132522"/>
                <a:gd name="connsiteY10-272" fmla="*/ 572892 h 1794949"/>
                <a:gd name="connsiteX11-273" fmla="*/ 378142 w 1132522"/>
                <a:gd name="connsiteY11-274" fmla="*/ 1646359 h 1794949"/>
                <a:gd name="connsiteX12-275" fmla="*/ 288607 w 1132522"/>
                <a:gd name="connsiteY12-276" fmla="*/ 1646359 h 1794949"/>
                <a:gd name="connsiteX13-277" fmla="*/ 288607 w 1132522"/>
                <a:gd name="connsiteY13-278" fmla="*/ 1566349 h 1794949"/>
                <a:gd name="connsiteX14-279" fmla="*/ 139065 w 1132522"/>
                <a:gd name="connsiteY14-280" fmla="*/ 1566349 h 1794949"/>
                <a:gd name="connsiteX15-281" fmla="*/ 139065 w 1132522"/>
                <a:gd name="connsiteY15-282" fmla="*/ 1646359 h 1794949"/>
                <a:gd name="connsiteX16-283" fmla="*/ 0 w 1132522"/>
                <a:gd name="connsiteY16-284" fmla="*/ 1646359 h 1794949"/>
                <a:gd name="connsiteX17-285" fmla="*/ 0 w 1132522"/>
                <a:gd name="connsiteY17-286" fmla="*/ 1794949 h 1794949"/>
                <a:gd name="connsiteX18-287" fmla="*/ 1132522 w 1132522"/>
                <a:gd name="connsiteY18-288" fmla="*/ 1794949 h 1794949"/>
                <a:gd name="connsiteX19-289" fmla="*/ 1132522 w 1132522"/>
                <a:gd name="connsiteY19-290" fmla="*/ 1646359 h 1794949"/>
                <a:gd name="connsiteX20-291" fmla="*/ 973455 w 1132522"/>
                <a:gd name="connsiteY20-292" fmla="*/ 1646359 h 1794949"/>
                <a:gd name="connsiteX0-293" fmla="*/ 973455 w 1132522"/>
                <a:gd name="connsiteY0-294" fmla="*/ 1250943 h 1399533"/>
                <a:gd name="connsiteX1-295" fmla="*/ 973455 w 1132522"/>
                <a:gd name="connsiteY1-296" fmla="*/ 1170933 h 1399533"/>
                <a:gd name="connsiteX2-297" fmla="*/ 824865 w 1132522"/>
                <a:gd name="connsiteY2-298" fmla="*/ 1170933 h 1399533"/>
                <a:gd name="connsiteX3-299" fmla="*/ 824865 w 1132522"/>
                <a:gd name="connsiteY3-300" fmla="*/ 1250943 h 1399533"/>
                <a:gd name="connsiteX4-301" fmla="*/ 755332 w 1132522"/>
                <a:gd name="connsiteY4-302" fmla="*/ 1250943 h 1399533"/>
                <a:gd name="connsiteX5-303" fmla="*/ 751170 w 1132522"/>
                <a:gd name="connsiteY5-304" fmla="*/ 7242 h 1399533"/>
                <a:gd name="connsiteX6-305" fmla="*/ 610085 w 1132522"/>
                <a:gd name="connsiteY6-306" fmla="*/ 0 h 1399533"/>
                <a:gd name="connsiteX7-307" fmla="*/ 606742 w 1132522"/>
                <a:gd name="connsiteY7-308" fmla="*/ 1250943 h 1399533"/>
                <a:gd name="connsiteX8-309" fmla="*/ 526732 w 1132522"/>
                <a:gd name="connsiteY8-310" fmla="*/ 1250943 h 1399533"/>
                <a:gd name="connsiteX9-311" fmla="*/ 526732 w 1132522"/>
                <a:gd name="connsiteY9-312" fmla="*/ 177476 h 1399533"/>
                <a:gd name="connsiteX10-313" fmla="*/ 378142 w 1132522"/>
                <a:gd name="connsiteY10-314" fmla="*/ 177476 h 1399533"/>
                <a:gd name="connsiteX11-315" fmla="*/ 378142 w 1132522"/>
                <a:gd name="connsiteY11-316" fmla="*/ 1250943 h 1399533"/>
                <a:gd name="connsiteX12-317" fmla="*/ 288607 w 1132522"/>
                <a:gd name="connsiteY12-318" fmla="*/ 1250943 h 1399533"/>
                <a:gd name="connsiteX13-319" fmla="*/ 288607 w 1132522"/>
                <a:gd name="connsiteY13-320" fmla="*/ 1170933 h 1399533"/>
                <a:gd name="connsiteX14-321" fmla="*/ 139065 w 1132522"/>
                <a:gd name="connsiteY14-322" fmla="*/ 1170933 h 1399533"/>
                <a:gd name="connsiteX15-323" fmla="*/ 139065 w 1132522"/>
                <a:gd name="connsiteY15-324" fmla="*/ 1250943 h 1399533"/>
                <a:gd name="connsiteX16-325" fmla="*/ 0 w 1132522"/>
                <a:gd name="connsiteY16-326" fmla="*/ 1250943 h 1399533"/>
                <a:gd name="connsiteX17-327" fmla="*/ 0 w 1132522"/>
                <a:gd name="connsiteY17-328" fmla="*/ 1399533 h 1399533"/>
                <a:gd name="connsiteX18-329" fmla="*/ 1132522 w 1132522"/>
                <a:gd name="connsiteY18-330" fmla="*/ 1399533 h 1399533"/>
                <a:gd name="connsiteX19-331" fmla="*/ 1132522 w 1132522"/>
                <a:gd name="connsiteY19-332" fmla="*/ 1250943 h 1399533"/>
                <a:gd name="connsiteX20-333" fmla="*/ 973455 w 1132522"/>
                <a:gd name="connsiteY20-334" fmla="*/ 1250943 h 13995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81" y="connsiteY20-82"/>
                </a:cxn>
              </a:cxnLst>
              <a:rect l="l" t="t" r="r" b="b"/>
              <a:pathLst>
                <a:path w="1132522" h="1399533">
                  <a:moveTo>
                    <a:pt x="973455" y="1250943"/>
                  </a:moveTo>
                  <a:lnTo>
                    <a:pt x="973455" y="1170933"/>
                  </a:lnTo>
                  <a:lnTo>
                    <a:pt x="824865" y="1170933"/>
                  </a:lnTo>
                  <a:lnTo>
                    <a:pt x="824865" y="1250943"/>
                  </a:lnTo>
                  <a:lnTo>
                    <a:pt x="755332" y="1250943"/>
                  </a:lnTo>
                  <a:cubicBezTo>
                    <a:pt x="753945" y="836376"/>
                    <a:pt x="752557" y="421809"/>
                    <a:pt x="751170" y="7242"/>
                  </a:cubicBezTo>
                  <a:lnTo>
                    <a:pt x="610085" y="0"/>
                  </a:lnTo>
                  <a:cubicBezTo>
                    <a:pt x="613401" y="559408"/>
                    <a:pt x="603426" y="691535"/>
                    <a:pt x="606742" y="1250943"/>
                  </a:cubicBezTo>
                  <a:lnTo>
                    <a:pt x="526732" y="1250943"/>
                  </a:lnTo>
                  <a:lnTo>
                    <a:pt x="526732" y="177476"/>
                  </a:lnTo>
                  <a:lnTo>
                    <a:pt x="378142" y="177476"/>
                  </a:lnTo>
                  <a:lnTo>
                    <a:pt x="378142" y="1250943"/>
                  </a:lnTo>
                  <a:lnTo>
                    <a:pt x="288607" y="1250943"/>
                  </a:lnTo>
                  <a:lnTo>
                    <a:pt x="288607" y="1170933"/>
                  </a:lnTo>
                  <a:lnTo>
                    <a:pt x="139065" y="1170933"/>
                  </a:lnTo>
                  <a:lnTo>
                    <a:pt x="139065" y="1250943"/>
                  </a:lnTo>
                  <a:lnTo>
                    <a:pt x="0" y="1250943"/>
                  </a:lnTo>
                  <a:lnTo>
                    <a:pt x="0" y="1399533"/>
                  </a:lnTo>
                  <a:lnTo>
                    <a:pt x="1132522" y="1399533"/>
                  </a:lnTo>
                  <a:lnTo>
                    <a:pt x="1132522" y="1250943"/>
                  </a:lnTo>
                  <a:lnTo>
                    <a:pt x="973455" y="12509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ExtraShape4"/>
            <p:cNvSpPr/>
            <p:nvPr>
              <p:custDataLst>
                <p:tags r:id="rId9"/>
              </p:custDataLst>
            </p:nvPr>
          </p:nvSpPr>
          <p:spPr>
            <a:xfrm>
              <a:off x="8534" y="6163"/>
              <a:ext cx="143" cy="1522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992" y="6315"/>
              <a:ext cx="2831" cy="3420"/>
              <a:chOff x="5206" y="6153"/>
              <a:chExt cx="1594" cy="1983"/>
            </a:xfrm>
          </p:grpSpPr>
          <p:sp>
            <p:nvSpPr>
              <p:cNvPr id="14" name="Rectangle 33"/>
              <p:cNvSpPr/>
              <p:nvPr>
                <p:custDataLst>
                  <p:tags r:id="rId10"/>
                </p:custDataLst>
              </p:nvPr>
            </p:nvSpPr>
            <p:spPr>
              <a:xfrm>
                <a:off x="5330" y="6630"/>
                <a:ext cx="1470" cy="1506"/>
              </a:xfrm>
              <a:prstGeom prst="rect">
                <a:avLst/>
              </a:prstGeom>
            </p:spPr>
            <p:txBody>
              <a:bodyPr wrap="square" lIns="91440" tIns="0" rIns="91440" bIns="4572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培训费平台抽成，平台分成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50%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endPara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TextBox 3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206" y="6153"/>
                <a:ext cx="1594" cy="352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成为大师</a:t>
                </a:r>
                <a:endParaRPr kumimoji="0" lang="zh-CN" altLang="en-US" sz="24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ValueShape3"/>
            <p:cNvSpPr/>
            <p:nvPr>
              <p:custDataLst>
                <p:tags r:id="rId12"/>
              </p:custDataLst>
            </p:nvPr>
          </p:nvSpPr>
          <p:spPr bwMode="auto">
            <a:xfrm>
              <a:off x="8728" y="3793"/>
              <a:ext cx="2785" cy="933"/>
            </a:xfrm>
            <a:prstGeom prst="homePlate">
              <a:avLst/>
            </a:prstGeom>
            <a:solidFill>
              <a:srgbClr val="398585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ValueShape1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6102" y="2456"/>
              <a:ext cx="2553" cy="933"/>
            </a:xfrm>
            <a:prstGeom prst="homePlate">
              <a:avLst/>
            </a:prstGeom>
            <a:solidFill>
              <a:srgbClr val="1C4249"/>
            </a:solidFill>
            <a:ln w="19050">
              <a:noFill/>
              <a:round/>
            </a:ln>
          </p:spPr>
          <p:txBody>
            <a:bodyPr vert="horz" wrap="square" lIns="91440" tIns="45720" rIns="91440" bIns="45720" numCol="1" rtlCol="0" anchor="ctr" anchorCtr="1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ExtraShape1"/>
            <p:cNvSpPr/>
            <p:nvPr>
              <p:custDataLst>
                <p:tags r:id="rId14"/>
              </p:custDataLst>
            </p:nvPr>
          </p:nvSpPr>
          <p:spPr>
            <a:xfrm>
              <a:off x="8728" y="2455"/>
              <a:ext cx="143" cy="1260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ExtraShape2"/>
            <p:cNvSpPr/>
            <p:nvPr>
              <p:custDataLst>
                <p:tags r:id="rId15"/>
              </p:custDataLst>
            </p:nvPr>
          </p:nvSpPr>
          <p:spPr>
            <a:xfrm>
              <a:off x="8518" y="2245"/>
              <a:ext cx="361" cy="143"/>
            </a:xfrm>
            <a:custGeom>
              <a:avLst/>
              <a:gdLst>
                <a:gd name="connsiteX0" fmla="*/ 7144 w 409575"/>
                <a:gd name="connsiteY0" fmla="*/ 7144 h 161925"/>
                <a:gd name="connsiteX1" fmla="*/ 404336 w 409575"/>
                <a:gd name="connsiteY1" fmla="*/ 7144 h 161925"/>
                <a:gd name="connsiteX2" fmla="*/ 404336 w 409575"/>
                <a:gd name="connsiteY2" fmla="*/ 155734 h 161925"/>
                <a:gd name="connsiteX3" fmla="*/ 7144 w 409575"/>
                <a:gd name="connsiteY3" fmla="*/ 15573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" h="161925">
                  <a:moveTo>
                    <a:pt x="7144" y="7144"/>
                  </a:moveTo>
                  <a:lnTo>
                    <a:pt x="404336" y="7144"/>
                  </a:lnTo>
                  <a:lnTo>
                    <a:pt x="404336" y="155734"/>
                  </a:lnTo>
                  <a:lnTo>
                    <a:pt x="7144" y="1557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ExtraShape4"/>
            <p:cNvSpPr/>
            <p:nvPr>
              <p:custDataLst>
                <p:tags r:id="rId16"/>
              </p:custDataLst>
            </p:nvPr>
          </p:nvSpPr>
          <p:spPr>
            <a:xfrm>
              <a:off x="8524" y="3453"/>
              <a:ext cx="143" cy="1522"/>
            </a:xfrm>
            <a:custGeom>
              <a:avLst/>
              <a:gdLst>
                <a:gd name="connsiteX0" fmla="*/ 7144 w 161925"/>
                <a:gd name="connsiteY0" fmla="*/ 7144 h 1076325"/>
                <a:gd name="connsiteX1" fmla="*/ 155734 w 161925"/>
                <a:gd name="connsiteY1" fmla="*/ 7144 h 1076325"/>
                <a:gd name="connsiteX2" fmla="*/ 155734 w 161925"/>
                <a:gd name="connsiteY2" fmla="*/ 1070134 h 1076325"/>
                <a:gd name="connsiteX3" fmla="*/ 7144 w 161925"/>
                <a:gd name="connsiteY3" fmla="*/ 1070134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076325">
                  <a:moveTo>
                    <a:pt x="7144" y="7144"/>
                  </a:moveTo>
                  <a:lnTo>
                    <a:pt x="155734" y="7144"/>
                  </a:lnTo>
                  <a:lnTo>
                    <a:pt x="155734" y="1070134"/>
                  </a:lnTo>
                  <a:lnTo>
                    <a:pt x="7144" y="107013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1423" y="4354"/>
              <a:ext cx="3720" cy="3160"/>
              <a:chOff x="10422" y="4598"/>
              <a:chExt cx="2421" cy="1871"/>
            </a:xfrm>
          </p:grpSpPr>
          <p:sp>
            <p:nvSpPr>
              <p:cNvPr id="26" name="Rectangle 3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422" y="5268"/>
                <a:ext cx="2209" cy="1201"/>
              </a:xfrm>
              <a:prstGeom prst="rect">
                <a:avLst/>
              </a:prstGeom>
            </p:spPr>
            <p:txBody>
              <a:bodyPr wrap="square" lIns="91440" tIns="0" rIns="91440" bIns="45720">
                <a:noAutofit/>
              </a:bodyPr>
              <a:lstStyle/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让大师多赚一些，帮大师赚钱，就是帮自己赚钱</a:t>
                </a:r>
                <a:endParaRPr kumimoji="0" lang="zh-CN" altLang="en-US" sz="20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  <p:sp>
            <p:nvSpPr>
              <p:cNvPr id="27" name="TextBox 3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0422" y="4598"/>
                <a:ext cx="2421" cy="638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大师预测：</a:t>
                </a:r>
                <a:endParaRPr kumimoji="0" lang="zh-CN" altLang="en-US" sz="24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992" y="2793"/>
              <a:ext cx="3720" cy="2373"/>
              <a:chOff x="10316" y="4599"/>
              <a:chExt cx="2421" cy="1405"/>
            </a:xfrm>
          </p:grpSpPr>
          <p:sp>
            <p:nvSpPr>
              <p:cNvPr id="29" name="Rectangle 3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326" y="5212"/>
                <a:ext cx="1939" cy="792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/>
              </a:bodyPr>
              <a:lstStyle/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20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平台自盈</a:t>
                </a:r>
                <a:endParaRPr kumimoji="0" lang="zh-CN" altLang="en-US" sz="20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0316" y="4599"/>
                <a:ext cx="2421" cy="591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排流年：</a:t>
                </a:r>
                <a:endParaRPr kumimoji="0" lang="zh-CN" altLang="en-US" sz="24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9289" y="1898"/>
              <a:ext cx="3930" cy="1375"/>
              <a:chOff x="10374" y="4835"/>
              <a:chExt cx="2421" cy="786"/>
            </a:xfrm>
          </p:grpSpPr>
          <p:sp>
            <p:nvSpPr>
              <p:cNvPr id="32" name="Rectangle 33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422" y="5268"/>
                <a:ext cx="2209" cy="353"/>
              </a:xfrm>
              <a:prstGeom prst="rect">
                <a:avLst/>
              </a:prstGeom>
            </p:spPr>
            <p:txBody>
              <a:bodyPr wrap="square" lIns="91440" tIns="0" rIns="91440" bIns="45720">
                <a:noAutofit/>
              </a:bodyPr>
              <a:lstStyle/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20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平台自盈</a:t>
                </a:r>
                <a:endParaRPr kumimoji="0" lang="zh-CN" altLang="en-US" sz="20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TextBox 34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0374" y="4835"/>
                <a:ext cx="2421" cy="353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系统预测：</a:t>
                </a:r>
                <a:endParaRPr kumimoji="0" lang="zh-CN" altLang="en-US" sz="24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461" y="7751"/>
              <a:ext cx="4107" cy="1947"/>
              <a:chOff x="10422" y="4697"/>
              <a:chExt cx="2530" cy="1113"/>
            </a:xfrm>
          </p:grpSpPr>
          <p:sp>
            <p:nvSpPr>
              <p:cNvPr id="35" name="Rectangle 3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619" y="5268"/>
                <a:ext cx="1903" cy="542"/>
              </a:xfrm>
              <a:prstGeom prst="rect">
                <a:avLst/>
              </a:prstGeom>
            </p:spPr>
            <p:txBody>
              <a:bodyPr wrap="square" lIns="91440" tIns="0" rIns="91440" bIns="45720">
                <a:normAutofit/>
              </a:bodyPr>
              <a:lstStyle/>
              <a:p>
                <a:pPr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kumimoji="0" lang="zh-CN" altLang="en-US" sz="20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平台自盈</a:t>
                </a:r>
                <a:endParaRPr kumimoji="0" lang="zh-CN" altLang="en-US" sz="20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TextBox 34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422" y="4697"/>
                <a:ext cx="2530" cy="581"/>
              </a:xfrm>
              <a:prstGeom prst="rect">
                <a:avLst/>
              </a:prstGeom>
              <a:noFill/>
            </p:spPr>
            <p:txBody>
              <a:bodyPr wrap="square" lIns="91440" tIns="45720" rIns="91440" bIns="0" rtlCol="0" anchor="ctr">
                <a:norm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15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文化商品销售：</a:t>
                </a:r>
                <a:endParaRPr kumimoji="0" lang="zh-CN" altLang="en-US" sz="2400" b="1" i="0" u="none" strike="noStrike" kern="1200" cap="none" spc="15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5"/>
            </p:custDataLst>
          </p:nvPr>
        </p:nvSpPr>
        <p:spPr>
          <a:xfrm>
            <a:off x="1115695" y="31242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赢利分析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991235" y="1056640"/>
            <a:ext cx="10330815" cy="17792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66700" indent="-266700"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预测平台前期采取“有所需”的推广策略，抓住用户的需求G点，满足用户需求，提高传播度。预测平台推广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采取线上线下双管齐下，迅速占领市场，建立品牌知名度。</a:t>
            </a:r>
            <a:endParaRPr lang="zh-CN" altLang="en-US" sz="24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01066" y="95557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71880" y="32702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渠道策略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" name="半闭框 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4075" y="3180715"/>
            <a:ext cx="10138410" cy="2396822"/>
            <a:chOff x="1279" y="4148"/>
            <a:chExt cx="15966" cy="3775"/>
          </a:xfrm>
        </p:grpSpPr>
        <p:sp>
          <p:nvSpPr>
            <p:cNvPr id="21" name="矩形 20"/>
            <p:cNvSpPr/>
            <p:nvPr>
              <p:custDataLst>
                <p:tags r:id="rId2"/>
              </p:custDataLst>
            </p:nvPr>
          </p:nvSpPr>
          <p:spPr>
            <a:xfrm>
              <a:off x="4447" y="6416"/>
              <a:ext cx="12798" cy="1501"/>
            </a:xfrm>
            <a:prstGeom prst="rect">
              <a:avLst/>
            </a:prstGeom>
            <a:solidFill>
              <a:srgbClr val="3498DB">
                <a:lumMod val="20000"/>
                <a:lumOff val="8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4" name="直接连接符 43"/>
            <p:cNvCxnSpPr/>
            <p:nvPr>
              <p:custDataLst>
                <p:tags r:id="rId3"/>
              </p:custDataLst>
            </p:nvPr>
          </p:nvCxnSpPr>
          <p:spPr>
            <a:xfrm>
              <a:off x="4447" y="6409"/>
              <a:ext cx="0" cy="1514"/>
            </a:xfrm>
            <a:prstGeom prst="line">
              <a:avLst/>
            </a:prstGeom>
            <a:ln w="38100">
              <a:solidFill>
                <a:srgbClr val="3498DB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13" name="矩形 12"/>
            <p:cNvSpPr/>
            <p:nvPr>
              <p:custDataLst>
                <p:tags r:id="rId4"/>
              </p:custDataLst>
            </p:nvPr>
          </p:nvSpPr>
          <p:spPr>
            <a:xfrm>
              <a:off x="4447" y="4148"/>
              <a:ext cx="12798" cy="1803"/>
            </a:xfrm>
            <a:prstGeom prst="rect">
              <a:avLst/>
            </a:prstGeom>
            <a:solidFill>
              <a:srgbClr val="C16F0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5" name="直接连接符 44"/>
            <p:cNvCxnSpPr/>
            <p:nvPr>
              <p:custDataLst>
                <p:tags r:id="rId5"/>
              </p:custDataLst>
            </p:nvPr>
          </p:nvCxnSpPr>
          <p:spPr>
            <a:xfrm>
              <a:off x="4447" y="4216"/>
              <a:ext cx="35" cy="1681"/>
            </a:xfrm>
            <a:prstGeom prst="line">
              <a:avLst/>
            </a:prstGeom>
            <a:ln w="38100">
              <a:solidFill>
                <a:srgbClr val="997E34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5" name="Text Placeholder 17"/>
            <p:cNvSpPr txBox="1"/>
            <p:nvPr>
              <p:custDataLst>
                <p:tags r:id="rId6"/>
              </p:custDataLst>
            </p:nvPr>
          </p:nvSpPr>
          <p:spPr>
            <a:xfrm>
              <a:off x="1279" y="6508"/>
              <a:ext cx="3113" cy="10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000" b="1" spc="15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300" normalizeH="0" noProof="0">
                  <a:ln>
                    <a:noFill/>
                  </a:ln>
                  <a:solidFill>
                    <a:srgbClr val="3498DB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线下</a:t>
              </a:r>
              <a:endPara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7" name="TextBox 48"/>
            <p:cNvSpPr txBox="1"/>
            <p:nvPr>
              <p:custDataLst>
                <p:tags r:id="rId7"/>
              </p:custDataLst>
            </p:nvPr>
          </p:nvSpPr>
          <p:spPr bwMode="auto">
            <a:xfrm>
              <a:off x="4898" y="6508"/>
              <a:ext cx="12319" cy="10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现在组织平台大师展开易经讲座、命理讲座等形式，组织企业、个人进行预测知识培训，可以与机构、组织等台进行合作，展开线下引流活动及措施。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" name="Text Placeholder 17"/>
            <p:cNvSpPr txBox="1"/>
            <p:nvPr>
              <p:custDataLst>
                <p:tags r:id="rId8"/>
              </p:custDataLst>
            </p:nvPr>
          </p:nvSpPr>
          <p:spPr>
            <a:xfrm>
              <a:off x="1279" y="4434"/>
              <a:ext cx="3113" cy="10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000" b="1" spc="15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300" normalizeH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线上</a:t>
              </a:r>
              <a:endPara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12" name="TextBox 48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4871" y="4148"/>
              <a:ext cx="12319" cy="16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 typeface="Wingdings" panose="05000000000000000000" charset="0"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以线上推广为主，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以线上南宗神数、易经文化、科学命理等内容推广为主，软性植入，微博、小红书、微信公众号、个人朋友圈、微信群、抖音线上渠道，软性传播建议新增抖音线上平台推广，短视频传播项目信息。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rot="15540000">
              <a:off x="2139" y="3909"/>
              <a:ext cx="1393" cy="2088"/>
            </a:xfrm>
            <a:prstGeom prst="blockArc">
              <a:avLst>
                <a:gd name="adj1" fmla="val 10748621"/>
                <a:gd name="adj2" fmla="val 0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rot="15540000">
              <a:off x="2022" y="5996"/>
              <a:ext cx="1393" cy="2088"/>
            </a:xfrm>
            <a:prstGeom prst="blockArc">
              <a:avLst>
                <a:gd name="adj1" fmla="val 10748621"/>
                <a:gd name="adj2" fmla="val 0"/>
                <a:gd name="adj3" fmla="val 25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公司规划</a:t>
            </a:r>
            <a:endParaRPr lang="zh-CN" altLang="en-US" dirty="0"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273425" y="4801870"/>
            <a:ext cx="6137275" cy="368300"/>
            <a:chOff x="6955" y="7697"/>
            <a:chExt cx="9665" cy="580"/>
          </a:xfrm>
        </p:grpSpPr>
        <p:sp>
          <p:nvSpPr>
            <p:cNvPr id="25" name="文本框 2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团队搭建</a:t>
              </a:r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92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融资计划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83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发展规划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财务预算</a:t>
              </a:r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604385" y="131730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</a:t>
            </a:r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Six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025890" y="1699260"/>
            <a:ext cx="1856105" cy="23412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486525" y="1698625"/>
            <a:ext cx="1856105" cy="23418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01745" y="1726565"/>
            <a:ext cx="1856105" cy="2345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60780" y="1726565"/>
            <a:ext cx="1967230" cy="23456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>
            <p:custDataLst>
              <p:tags r:id="rId1"/>
            </p:custDataLst>
          </p:nvPr>
        </p:nvCxnSpPr>
        <p:spPr>
          <a:xfrm flipH="1">
            <a:off x="0" y="5092648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"/>
          <p:cNvSpPr txBox="1"/>
          <p:nvPr>
            <p:custDataLst>
              <p:tags r:id="rId2"/>
            </p:custDataLst>
          </p:nvPr>
        </p:nvSpPr>
        <p:spPr bwMode="auto">
          <a:xfrm>
            <a:off x="1170940" y="1698625"/>
            <a:ext cx="2004060" cy="2296160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第一，对于命理技术和命理行业有着充分的了解，能够判断出命理分析师的优劣。这对于塑造长期的品牌效应至关重要。同时对政策和市场具有相当高的敏感度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0" name="泪滴形 29"/>
          <p:cNvSpPr/>
          <p:nvPr>
            <p:custDataLst>
              <p:tags r:id="rId3"/>
            </p:custDataLst>
          </p:nvPr>
        </p:nvSpPr>
        <p:spPr>
          <a:xfrm rot="8100000">
            <a:off x="1853162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4"/>
            </p:custDataLst>
          </p:nvPr>
        </p:nvSpPr>
        <p:spPr>
          <a:xfrm rot="8100000">
            <a:off x="1989910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5"/>
            </p:custDataLst>
          </p:nvPr>
        </p:nvSpPr>
        <p:spPr>
          <a:xfrm>
            <a:off x="2079766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1093470" y="5488305"/>
            <a:ext cx="2072005" cy="1062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创始人</a:t>
            </a:r>
            <a:endParaRPr lang="zh-CN" altLang="en-US" sz="24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圆角矩形 17"/>
          <p:cNvSpPr txBox="1"/>
          <p:nvPr>
            <p:custDataLst>
              <p:tags r:id="rId7"/>
            </p:custDataLst>
          </p:nvPr>
        </p:nvSpPr>
        <p:spPr bwMode="auto">
          <a:xfrm>
            <a:off x="3849370" y="1726565"/>
            <a:ext cx="1793240" cy="1434465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第二，一个优秀的命理服务团队，应该是以命理业务为核心的复合型团队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泪滴形 34"/>
          <p:cNvSpPr/>
          <p:nvPr>
            <p:custDataLst>
              <p:tags r:id="rId8"/>
            </p:custDataLst>
          </p:nvPr>
        </p:nvSpPr>
        <p:spPr>
          <a:xfrm rot="8100000">
            <a:off x="4494114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 rot="8100000">
            <a:off x="4626182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4720718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3737813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复合型团队</a:t>
            </a:r>
            <a:endParaRPr lang="zh-CN" altLang="en-US" sz="24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圆角矩形 25"/>
          <p:cNvSpPr txBox="1"/>
          <p:nvPr>
            <p:custDataLst>
              <p:tags r:id="rId12"/>
            </p:custDataLst>
          </p:nvPr>
        </p:nvSpPr>
        <p:spPr bwMode="auto">
          <a:xfrm>
            <a:off x="6480810" y="1726565"/>
            <a:ext cx="1899920" cy="1998345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第三，未来的预测服务团队，需要具备研发及模型建构能力，进而建立起命理资料库，成为一种另类的智库。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0" name="泪滴形 39"/>
          <p:cNvSpPr/>
          <p:nvPr>
            <p:custDataLst>
              <p:tags r:id="rId13"/>
            </p:custDataLst>
          </p:nvPr>
        </p:nvSpPr>
        <p:spPr>
          <a:xfrm rot="8100000">
            <a:off x="7135067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椭圆 40"/>
          <p:cNvSpPr/>
          <p:nvPr>
            <p:custDataLst>
              <p:tags r:id="rId14"/>
            </p:custDataLst>
          </p:nvPr>
        </p:nvSpPr>
        <p:spPr>
          <a:xfrm rot="8100000">
            <a:off x="7267135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15"/>
            </p:custDataLst>
          </p:nvPr>
        </p:nvSpPr>
        <p:spPr>
          <a:xfrm>
            <a:off x="7361671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6381750" y="5488305"/>
            <a:ext cx="2458720" cy="861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预测知识能力</a:t>
            </a:r>
            <a:endParaRPr lang="zh-CN" altLang="en-US" sz="24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圆角矩形 37"/>
          <p:cNvSpPr txBox="1"/>
          <p:nvPr>
            <p:custDataLst>
              <p:tags r:id="rId17"/>
            </p:custDataLst>
          </p:nvPr>
        </p:nvSpPr>
        <p:spPr bwMode="auto">
          <a:xfrm>
            <a:off x="9083675" y="1726565"/>
            <a:ext cx="1858645" cy="2268220"/>
          </a:xfrm>
          <a:prstGeom prst="round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第四，未来命预测务团队所能够提供给客户与社会的，不仅仅是生命轨迹的预测，而是能够指导未来生活的，可以不断进化的思想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5" name="泪滴形 44"/>
          <p:cNvSpPr/>
          <p:nvPr>
            <p:custDataLst>
              <p:tags r:id="rId18"/>
            </p:custDataLst>
          </p:nvPr>
        </p:nvSpPr>
        <p:spPr>
          <a:xfrm rot="8100000">
            <a:off x="9776018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>
            <p:custDataLst>
              <p:tags r:id="rId19"/>
            </p:custDataLst>
          </p:nvPr>
        </p:nvSpPr>
        <p:spPr>
          <a:xfrm rot="8100000">
            <a:off x="9908086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3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>
            <a:off x="10002622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21"/>
            </p:custDataLst>
          </p:nvPr>
        </p:nvSpPr>
        <p:spPr>
          <a:xfrm>
            <a:off x="9025890" y="5488305"/>
            <a:ext cx="2285365" cy="861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思想指导能力</a:t>
            </a:r>
            <a:endParaRPr lang="zh-CN" altLang="en-US" sz="2400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2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7860" y="1317625"/>
            <a:ext cx="8909685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人员安排：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、公司团队领头人：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、技术研发：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名、架构师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名、高级工程师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名、手机端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名、测试工程师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名、美工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名、网络工程师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技术研发人员小计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、运营：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运营主管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名、线上推广人员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名、运营客服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运营人员小计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、综合行政人员：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名； 会计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名（兼职）；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、法务： 平台法律顾问（给分配股权的方式合作，不做现金合作）。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1372" b="10575"/>
          <a:stretch>
            <a:fillRect/>
          </a:stretch>
        </p:blipFill>
        <p:spPr>
          <a:xfrm>
            <a:off x="8168005" y="3824605"/>
            <a:ext cx="3640455" cy="220091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1345" y="1195070"/>
            <a:ext cx="3070860" cy="6064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团队核心人物介绍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团队搭建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半闭框 5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1687830" y="2069465"/>
            <a:ext cx="4504055" cy="1440180"/>
            <a:chOff x="2617" y="3327"/>
            <a:chExt cx="7093" cy="2268"/>
          </a:xfrm>
        </p:grpSpPr>
        <p:grpSp>
          <p:nvGrpSpPr>
            <p:cNvPr id="7" name="组合 6"/>
            <p:cNvGrpSpPr/>
            <p:nvPr/>
          </p:nvGrpSpPr>
          <p:grpSpPr>
            <a:xfrm>
              <a:off x="2617" y="3327"/>
              <a:ext cx="7093" cy="2268"/>
              <a:chOff x="3780" y="3437"/>
              <a:chExt cx="7093" cy="2268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5907" y="3437"/>
                <a:ext cx="4966" cy="11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no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项目负责人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兼研发总监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pic>
            <p:nvPicPr>
              <p:cNvPr id="4" name="图片 3" descr="D:/文档存放/桌面暂存/vue-color-avatar.pngvue-color-avatar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3780" y="3437"/>
                <a:ext cx="2268" cy="2268"/>
              </a:xfrm>
              <a:prstGeom prst="rect">
                <a:avLst/>
              </a:prstGeom>
            </p:spPr>
          </p:pic>
        </p:grp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5292" y="4298"/>
              <a:ext cx="1818" cy="11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陈琪琪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1687830" y="4198620"/>
            <a:ext cx="3045460" cy="1440180"/>
            <a:chOff x="2617" y="3327"/>
            <a:chExt cx="4796" cy="2268"/>
          </a:xfrm>
        </p:grpSpPr>
        <p:grpSp>
          <p:nvGrpSpPr>
            <p:cNvPr id="36" name="组合 35"/>
            <p:cNvGrpSpPr/>
            <p:nvPr/>
          </p:nvGrpSpPr>
          <p:grpSpPr>
            <a:xfrm>
              <a:off x="2617" y="3327"/>
              <a:ext cx="4796" cy="2268"/>
              <a:chOff x="3780" y="3437"/>
              <a:chExt cx="4796" cy="2268"/>
            </a:xfrm>
          </p:grpSpPr>
          <p:sp>
            <p:nvSpPr>
              <p:cNvPr id="37" name="文本框 3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907" y="3437"/>
                <a:ext cx="2669" cy="11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noAutofit/>
              </a:bodyPr>
              <a:p>
                <a:pPr algn="r"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市场总监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pic>
            <p:nvPicPr>
              <p:cNvPr id="38" name="图片 37" descr="D:/文档存放/桌面暂存/vue-color-avatar (1).pngvue-color-avatar (1)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3780" y="3437"/>
                <a:ext cx="2268" cy="2268"/>
              </a:xfrm>
              <a:prstGeom prst="rect">
                <a:avLst/>
              </a:prstGeom>
            </p:spPr>
          </p:pic>
        </p:grpSp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5292" y="4298"/>
              <a:ext cx="1818" cy="11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王姚瑶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6797675" y="4198620"/>
            <a:ext cx="3638550" cy="1440180"/>
            <a:chOff x="2617" y="3327"/>
            <a:chExt cx="5730" cy="2268"/>
          </a:xfrm>
        </p:grpSpPr>
        <p:grpSp>
          <p:nvGrpSpPr>
            <p:cNvPr id="41" name="组合 40"/>
            <p:cNvGrpSpPr/>
            <p:nvPr/>
          </p:nvGrpSpPr>
          <p:grpSpPr>
            <a:xfrm>
              <a:off x="2617" y="3327"/>
              <a:ext cx="5730" cy="2268"/>
              <a:chOff x="3780" y="3437"/>
              <a:chExt cx="5730" cy="2268"/>
            </a:xfrm>
          </p:grpSpPr>
          <p:sp>
            <p:nvSpPr>
              <p:cNvPr id="42" name="文本框 4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907" y="3437"/>
                <a:ext cx="3603" cy="11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no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平台法律顾问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pic>
            <p:nvPicPr>
              <p:cNvPr id="43" name="图片 42" descr="D:/文档存放/桌面暂存/vue-color-avatar (2).pngvue-color-avatar (2)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780" y="3437"/>
                <a:ext cx="2268" cy="2268"/>
              </a:xfrm>
              <a:prstGeom prst="rect">
                <a:avLst/>
              </a:prstGeom>
            </p:spPr>
          </p:pic>
        </p:grpSp>
        <p:sp>
          <p:nvSpPr>
            <p:cNvPr id="44" name="文本框 43"/>
            <p:cNvSpPr txBox="1"/>
            <p:nvPr>
              <p:custDataLst>
                <p:tags r:id="rId11"/>
              </p:custDataLst>
            </p:nvPr>
          </p:nvSpPr>
          <p:spPr>
            <a:xfrm>
              <a:off x="5292" y="4298"/>
              <a:ext cx="1818" cy="11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刘宇歆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0">
            <a:off x="6875145" y="2073275"/>
            <a:ext cx="3045460" cy="1440180"/>
            <a:chOff x="2617" y="3327"/>
            <a:chExt cx="4796" cy="2268"/>
          </a:xfrm>
        </p:grpSpPr>
        <p:grpSp>
          <p:nvGrpSpPr>
            <p:cNvPr id="51" name="组合 50"/>
            <p:cNvGrpSpPr/>
            <p:nvPr/>
          </p:nvGrpSpPr>
          <p:grpSpPr>
            <a:xfrm>
              <a:off x="2617" y="3327"/>
              <a:ext cx="4796" cy="2268"/>
              <a:chOff x="3780" y="3437"/>
              <a:chExt cx="4796" cy="2268"/>
            </a:xfrm>
          </p:grpSpPr>
          <p:sp>
            <p:nvSpPr>
              <p:cNvPr id="52" name="文本框 5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907" y="3437"/>
                <a:ext cx="2669" cy="11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noAutofit/>
              </a:bodyPr>
              <a:p>
                <a:pPr algn="r"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运营总监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pic>
            <p:nvPicPr>
              <p:cNvPr id="53" name="图片 52" descr="D:/文档存放/桌面暂存/vue-color-avatar8.pngvue-color-avatar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3780" y="3437"/>
                <a:ext cx="2268" cy="2268"/>
              </a:xfrm>
              <a:prstGeom prst="rect">
                <a:avLst/>
              </a:prstGeom>
            </p:spPr>
          </p:pic>
        </p:grpSp>
        <p:sp>
          <p:nvSpPr>
            <p:cNvPr id="54" name="文本框 53"/>
            <p:cNvSpPr txBox="1"/>
            <p:nvPr>
              <p:custDataLst>
                <p:tags r:id="rId15"/>
              </p:custDataLst>
            </p:nvPr>
          </p:nvSpPr>
          <p:spPr>
            <a:xfrm>
              <a:off x="5292" y="4298"/>
              <a:ext cx="1818" cy="11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龚林銮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54016" y="2568392"/>
            <a:ext cx="958553" cy="6246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57552" y="1990365"/>
            <a:ext cx="958555" cy="6224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886881" y="2568392"/>
            <a:ext cx="958555" cy="6246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792536" y="1990365"/>
            <a:ext cx="958555" cy="622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23986" y="2568392"/>
            <a:ext cx="958553" cy="6246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327520" y="1990365"/>
            <a:ext cx="958555" cy="62249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14531" y="2568392"/>
            <a:ext cx="958555" cy="62460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9820184" y="1990365"/>
            <a:ext cx="958555" cy="62249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635" y="2280285"/>
            <a:ext cx="11709400" cy="685800"/>
          </a:xfrm>
          <a:custGeom>
            <a:avLst/>
            <a:gdLst>
              <a:gd name="T0" fmla="*/ 5518 w 5536"/>
              <a:gd name="T1" fmla="*/ 196 h 324"/>
              <a:gd name="T2" fmla="*/ 5518 w 5536"/>
              <a:gd name="T3" fmla="*/ 128 h 324"/>
              <a:gd name="T4" fmla="*/ 5408 w 5536"/>
              <a:gd name="T5" fmla="*/ 18 h 324"/>
              <a:gd name="T6" fmla="*/ 5374 w 5536"/>
              <a:gd name="T7" fmla="*/ 32 h 324"/>
              <a:gd name="T8" fmla="*/ 5374 w 5536"/>
              <a:gd name="T9" fmla="*/ 82 h 324"/>
              <a:gd name="T10" fmla="*/ 5326 w 5536"/>
              <a:gd name="T11" fmla="*/ 130 h 324"/>
              <a:gd name="T12" fmla="*/ 0 w 5536"/>
              <a:gd name="T13" fmla="*/ 130 h 324"/>
              <a:gd name="T14" fmla="*/ 1 w 5536"/>
              <a:gd name="T15" fmla="*/ 193 h 324"/>
              <a:gd name="T16" fmla="*/ 5326 w 5536"/>
              <a:gd name="T17" fmla="*/ 194 h 324"/>
              <a:gd name="T18" fmla="*/ 5374 w 5536"/>
              <a:gd name="T19" fmla="*/ 242 h 324"/>
              <a:gd name="T20" fmla="*/ 5374 w 5536"/>
              <a:gd name="T21" fmla="*/ 292 h 324"/>
              <a:gd name="T22" fmla="*/ 5408 w 5536"/>
              <a:gd name="T23" fmla="*/ 306 h 324"/>
              <a:gd name="T24" fmla="*/ 5518 w 5536"/>
              <a:gd name="T25" fmla="*/ 196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36" h="324">
                <a:moveTo>
                  <a:pt x="5518" y="196"/>
                </a:moveTo>
                <a:cubicBezTo>
                  <a:pt x="5536" y="176"/>
                  <a:pt x="5536" y="146"/>
                  <a:pt x="5518" y="128"/>
                </a:cubicBezTo>
                <a:cubicBezTo>
                  <a:pt x="5408" y="18"/>
                  <a:pt x="5408" y="18"/>
                  <a:pt x="5408" y="18"/>
                </a:cubicBezTo>
                <a:cubicBezTo>
                  <a:pt x="5390" y="0"/>
                  <a:pt x="5374" y="6"/>
                  <a:pt x="5374" y="32"/>
                </a:cubicBezTo>
                <a:cubicBezTo>
                  <a:pt x="5374" y="82"/>
                  <a:pt x="5374" y="82"/>
                  <a:pt x="5374" y="82"/>
                </a:cubicBezTo>
                <a:cubicBezTo>
                  <a:pt x="5374" y="108"/>
                  <a:pt x="5352" y="130"/>
                  <a:pt x="5326" y="130"/>
                </a:cubicBezTo>
                <a:cubicBezTo>
                  <a:pt x="1096" y="130"/>
                  <a:pt x="0" y="130"/>
                  <a:pt x="0" y="130"/>
                </a:cubicBezTo>
                <a:cubicBezTo>
                  <a:pt x="1" y="149"/>
                  <a:pt x="0" y="167"/>
                  <a:pt x="1" y="193"/>
                </a:cubicBezTo>
                <a:cubicBezTo>
                  <a:pt x="4231" y="193"/>
                  <a:pt x="5326" y="194"/>
                  <a:pt x="5326" y="194"/>
                </a:cubicBezTo>
                <a:cubicBezTo>
                  <a:pt x="5352" y="194"/>
                  <a:pt x="5374" y="214"/>
                  <a:pt x="5374" y="242"/>
                </a:cubicBezTo>
                <a:cubicBezTo>
                  <a:pt x="5374" y="292"/>
                  <a:pt x="5374" y="292"/>
                  <a:pt x="5374" y="292"/>
                </a:cubicBezTo>
                <a:cubicBezTo>
                  <a:pt x="5374" y="318"/>
                  <a:pt x="5390" y="324"/>
                  <a:pt x="5408" y="306"/>
                </a:cubicBezTo>
                <a:lnTo>
                  <a:pt x="5518" y="1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1354015" y="1990362"/>
            <a:ext cx="1862092" cy="1202639"/>
          </a:xfrm>
          <a:custGeom>
            <a:avLst/>
            <a:gdLst>
              <a:gd name="T0" fmla="*/ 1037 w 1037"/>
              <a:gd name="T1" fmla="*/ 0 h 671"/>
              <a:gd name="T2" fmla="*/ 503 w 1037"/>
              <a:gd name="T3" fmla="*/ 0 h 671"/>
              <a:gd name="T4" fmla="*/ 0 w 1037"/>
              <a:gd name="T5" fmla="*/ 671 h 671"/>
              <a:gd name="T6" fmla="*/ 534 w 1037"/>
              <a:gd name="T7" fmla="*/ 671 h 671"/>
              <a:gd name="T8" fmla="*/ 1037 w 1037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671">
                <a:moveTo>
                  <a:pt x="1037" y="0"/>
                </a:moveTo>
                <a:lnTo>
                  <a:pt x="503" y="0"/>
                </a:lnTo>
                <a:lnTo>
                  <a:pt x="0" y="671"/>
                </a:lnTo>
                <a:lnTo>
                  <a:pt x="534" y="671"/>
                </a:lnTo>
                <a:lnTo>
                  <a:pt x="10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886883" y="1990362"/>
            <a:ext cx="1864208" cy="1202639"/>
          </a:xfrm>
          <a:custGeom>
            <a:avLst/>
            <a:gdLst>
              <a:gd name="T0" fmla="*/ 1039 w 1039"/>
              <a:gd name="T1" fmla="*/ 0 h 671"/>
              <a:gd name="T2" fmla="*/ 505 w 1039"/>
              <a:gd name="T3" fmla="*/ 0 h 671"/>
              <a:gd name="T4" fmla="*/ 0 w 1039"/>
              <a:gd name="T5" fmla="*/ 671 h 671"/>
              <a:gd name="T6" fmla="*/ 534 w 1039"/>
              <a:gd name="T7" fmla="*/ 671 h 671"/>
              <a:gd name="T8" fmla="*/ 1039 w 1039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9" h="671">
                <a:moveTo>
                  <a:pt x="1039" y="0"/>
                </a:moveTo>
                <a:lnTo>
                  <a:pt x="505" y="0"/>
                </a:lnTo>
                <a:lnTo>
                  <a:pt x="0" y="671"/>
                </a:lnTo>
                <a:lnTo>
                  <a:pt x="534" y="671"/>
                </a:lnTo>
                <a:lnTo>
                  <a:pt x="1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6423983" y="1990362"/>
            <a:ext cx="1862092" cy="1202639"/>
          </a:xfrm>
          <a:custGeom>
            <a:avLst/>
            <a:gdLst>
              <a:gd name="T0" fmla="*/ 1037 w 1037"/>
              <a:gd name="T1" fmla="*/ 0 h 671"/>
              <a:gd name="T2" fmla="*/ 503 w 1037"/>
              <a:gd name="T3" fmla="*/ 0 h 671"/>
              <a:gd name="T4" fmla="*/ 0 w 1037"/>
              <a:gd name="T5" fmla="*/ 671 h 671"/>
              <a:gd name="T6" fmla="*/ 534 w 1037"/>
              <a:gd name="T7" fmla="*/ 671 h 671"/>
              <a:gd name="T8" fmla="*/ 1037 w 1037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671">
                <a:moveTo>
                  <a:pt x="1037" y="0"/>
                </a:moveTo>
                <a:lnTo>
                  <a:pt x="503" y="0"/>
                </a:lnTo>
                <a:lnTo>
                  <a:pt x="0" y="671"/>
                </a:lnTo>
                <a:lnTo>
                  <a:pt x="534" y="671"/>
                </a:lnTo>
                <a:lnTo>
                  <a:pt x="10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8914531" y="1990362"/>
            <a:ext cx="1864208" cy="1202639"/>
          </a:xfrm>
          <a:custGeom>
            <a:avLst/>
            <a:gdLst>
              <a:gd name="T0" fmla="*/ 1039 w 1039"/>
              <a:gd name="T1" fmla="*/ 0 h 671"/>
              <a:gd name="T2" fmla="*/ 505 w 1039"/>
              <a:gd name="T3" fmla="*/ 0 h 671"/>
              <a:gd name="T4" fmla="*/ 0 w 1039"/>
              <a:gd name="T5" fmla="*/ 671 h 671"/>
              <a:gd name="T6" fmla="*/ 534 w 1039"/>
              <a:gd name="T7" fmla="*/ 671 h 671"/>
              <a:gd name="T8" fmla="*/ 1039 w 1039"/>
              <a:gd name="T9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9" h="671">
                <a:moveTo>
                  <a:pt x="1039" y="0"/>
                </a:moveTo>
                <a:lnTo>
                  <a:pt x="505" y="0"/>
                </a:lnTo>
                <a:lnTo>
                  <a:pt x="0" y="671"/>
                </a:lnTo>
                <a:lnTo>
                  <a:pt x="534" y="671"/>
                </a:lnTo>
                <a:lnTo>
                  <a:pt x="1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9695340" y="2462525"/>
            <a:ext cx="321635" cy="290073"/>
            <a:chOff x="0" y="0"/>
            <a:chExt cx="152" cy="137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0" y="0"/>
              <a:ext cx="109" cy="137"/>
            </a:xfrm>
            <a:custGeom>
              <a:avLst/>
              <a:gdLst>
                <a:gd name="T0" fmla="*/ 53 w 55"/>
                <a:gd name="T1" fmla="*/ 0 h 68"/>
                <a:gd name="T2" fmla="*/ 3 w 55"/>
                <a:gd name="T3" fmla="*/ 0 h 68"/>
                <a:gd name="T4" fmla="*/ 0 w 55"/>
                <a:gd name="T5" fmla="*/ 3 h 68"/>
                <a:gd name="T6" fmla="*/ 0 w 55"/>
                <a:gd name="T7" fmla="*/ 66 h 68"/>
                <a:gd name="T8" fmla="*/ 3 w 55"/>
                <a:gd name="T9" fmla="*/ 68 h 68"/>
                <a:gd name="T10" fmla="*/ 53 w 55"/>
                <a:gd name="T11" fmla="*/ 68 h 68"/>
                <a:gd name="T12" fmla="*/ 53 w 55"/>
                <a:gd name="T13" fmla="*/ 68 h 68"/>
                <a:gd name="T14" fmla="*/ 55 w 55"/>
                <a:gd name="T15" fmla="*/ 66 h 68"/>
                <a:gd name="T16" fmla="*/ 55 w 55"/>
                <a:gd name="T17" fmla="*/ 3 h 68"/>
                <a:gd name="T18" fmla="*/ 53 w 55"/>
                <a:gd name="T19" fmla="*/ 0 h 68"/>
                <a:gd name="T20" fmla="*/ 34 w 55"/>
                <a:gd name="T21" fmla="*/ 37 h 68"/>
                <a:gd name="T22" fmla="*/ 28 w 55"/>
                <a:gd name="T23" fmla="*/ 38 h 68"/>
                <a:gd name="T24" fmla="*/ 25 w 55"/>
                <a:gd name="T25" fmla="*/ 37 h 68"/>
                <a:gd name="T26" fmla="*/ 11 w 55"/>
                <a:gd name="T27" fmla="*/ 21 h 68"/>
                <a:gd name="T28" fmla="*/ 15 w 55"/>
                <a:gd name="T29" fmla="*/ 17 h 68"/>
                <a:gd name="T30" fmla="*/ 18 w 55"/>
                <a:gd name="T31" fmla="*/ 21 h 68"/>
                <a:gd name="T32" fmla="*/ 28 w 55"/>
                <a:gd name="T33" fmla="*/ 31 h 68"/>
                <a:gd name="T34" fmla="*/ 28 w 55"/>
                <a:gd name="T35" fmla="*/ 31 h 68"/>
                <a:gd name="T36" fmla="*/ 34 w 55"/>
                <a:gd name="T37" fmla="*/ 28 h 68"/>
                <a:gd name="T38" fmla="*/ 38 w 55"/>
                <a:gd name="T39" fmla="*/ 21 h 68"/>
                <a:gd name="T40" fmla="*/ 41 w 55"/>
                <a:gd name="T41" fmla="*/ 17 h 68"/>
                <a:gd name="T42" fmla="*/ 45 w 55"/>
                <a:gd name="T43" fmla="*/ 21 h 68"/>
                <a:gd name="T44" fmla="*/ 34 w 55"/>
                <a:gd name="T45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68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5" y="68"/>
                    <a:pt x="55" y="67"/>
                    <a:pt x="55" y="6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4" y="0"/>
                    <a:pt x="53" y="0"/>
                  </a:cubicBezTo>
                  <a:close/>
                  <a:moveTo>
                    <a:pt x="34" y="37"/>
                  </a:moveTo>
                  <a:cubicBezTo>
                    <a:pt x="32" y="37"/>
                    <a:pt x="30" y="38"/>
                    <a:pt x="28" y="38"/>
                  </a:cubicBezTo>
                  <a:cubicBezTo>
                    <a:pt x="27" y="38"/>
                    <a:pt x="26" y="38"/>
                    <a:pt x="25" y="37"/>
                  </a:cubicBezTo>
                  <a:cubicBezTo>
                    <a:pt x="17" y="36"/>
                    <a:pt x="11" y="29"/>
                    <a:pt x="11" y="21"/>
                  </a:cubicBezTo>
                  <a:cubicBezTo>
                    <a:pt x="11" y="19"/>
                    <a:pt x="13" y="17"/>
                    <a:pt x="15" y="17"/>
                  </a:cubicBezTo>
                  <a:cubicBezTo>
                    <a:pt x="16" y="17"/>
                    <a:pt x="18" y="19"/>
                    <a:pt x="18" y="21"/>
                  </a:cubicBezTo>
                  <a:cubicBezTo>
                    <a:pt x="18" y="26"/>
                    <a:pt x="22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31"/>
                    <a:pt x="33" y="30"/>
                    <a:pt x="34" y="28"/>
                  </a:cubicBezTo>
                  <a:cubicBezTo>
                    <a:pt x="36" y="26"/>
                    <a:pt x="38" y="24"/>
                    <a:pt x="38" y="21"/>
                  </a:cubicBezTo>
                  <a:cubicBezTo>
                    <a:pt x="38" y="19"/>
                    <a:pt x="39" y="17"/>
                    <a:pt x="41" y="17"/>
                  </a:cubicBezTo>
                  <a:cubicBezTo>
                    <a:pt x="43" y="17"/>
                    <a:pt x="45" y="19"/>
                    <a:pt x="45" y="21"/>
                  </a:cubicBezTo>
                  <a:cubicBezTo>
                    <a:pt x="45" y="28"/>
                    <a:pt x="40" y="34"/>
                    <a:pt x="3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125" y="44"/>
              <a:ext cx="27" cy="93"/>
            </a:xfrm>
            <a:custGeom>
              <a:avLst/>
              <a:gdLst>
                <a:gd name="T0" fmla="*/ 0 w 13"/>
                <a:gd name="T1" fmla="*/ 3 h 46"/>
                <a:gd name="T2" fmla="*/ 2 w 13"/>
                <a:gd name="T3" fmla="*/ 0 h 46"/>
                <a:gd name="T4" fmla="*/ 11 w 13"/>
                <a:gd name="T5" fmla="*/ 0 h 46"/>
                <a:gd name="T6" fmla="*/ 13 w 13"/>
                <a:gd name="T7" fmla="*/ 3 h 46"/>
                <a:gd name="T8" fmla="*/ 13 w 13"/>
                <a:gd name="T9" fmla="*/ 44 h 46"/>
                <a:gd name="T10" fmla="*/ 11 w 13"/>
                <a:gd name="T11" fmla="*/ 46 h 46"/>
                <a:gd name="T12" fmla="*/ 2 w 13"/>
                <a:gd name="T13" fmla="*/ 46 h 46"/>
                <a:gd name="T14" fmla="*/ 0 w 13"/>
                <a:gd name="T15" fmla="*/ 44 h 46"/>
                <a:gd name="T16" fmla="*/ 0 w 13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6">
                  <a:moveTo>
                    <a:pt x="0" y="3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5"/>
                    <a:pt x="12" y="46"/>
                    <a:pt x="11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7204792" y="2447703"/>
            <a:ext cx="245457" cy="319715"/>
          </a:xfrm>
          <a:custGeom>
            <a:avLst/>
            <a:gdLst>
              <a:gd name="T0" fmla="*/ 56 w 58"/>
              <a:gd name="T1" fmla="*/ 30 h 76"/>
              <a:gd name="T2" fmla="*/ 46 w 58"/>
              <a:gd name="T3" fmla="*/ 30 h 76"/>
              <a:gd name="T4" fmla="*/ 46 w 58"/>
              <a:gd name="T5" fmla="*/ 17 h 76"/>
              <a:gd name="T6" fmla="*/ 29 w 58"/>
              <a:gd name="T7" fmla="*/ 0 h 76"/>
              <a:gd name="T8" fmla="*/ 12 w 58"/>
              <a:gd name="T9" fmla="*/ 17 h 76"/>
              <a:gd name="T10" fmla="*/ 12 w 58"/>
              <a:gd name="T11" fmla="*/ 30 h 76"/>
              <a:gd name="T12" fmla="*/ 2 w 58"/>
              <a:gd name="T13" fmla="*/ 30 h 76"/>
              <a:gd name="T14" fmla="*/ 0 w 58"/>
              <a:gd name="T15" fmla="*/ 32 h 76"/>
              <a:gd name="T16" fmla="*/ 0 w 58"/>
              <a:gd name="T17" fmla="*/ 74 h 76"/>
              <a:gd name="T18" fmla="*/ 2 w 58"/>
              <a:gd name="T19" fmla="*/ 76 h 76"/>
              <a:gd name="T20" fmla="*/ 56 w 58"/>
              <a:gd name="T21" fmla="*/ 76 h 76"/>
              <a:gd name="T22" fmla="*/ 58 w 58"/>
              <a:gd name="T23" fmla="*/ 74 h 76"/>
              <a:gd name="T24" fmla="*/ 58 w 58"/>
              <a:gd name="T25" fmla="*/ 32 h 76"/>
              <a:gd name="T26" fmla="*/ 56 w 58"/>
              <a:gd name="T27" fmla="*/ 30 h 76"/>
              <a:gd name="T28" fmla="*/ 33 w 58"/>
              <a:gd name="T29" fmla="*/ 56 h 76"/>
              <a:gd name="T30" fmla="*/ 32 w 58"/>
              <a:gd name="T31" fmla="*/ 56 h 76"/>
              <a:gd name="T32" fmla="*/ 32 w 58"/>
              <a:gd name="T33" fmla="*/ 59 h 76"/>
              <a:gd name="T34" fmla="*/ 27 w 58"/>
              <a:gd name="T35" fmla="*/ 59 h 76"/>
              <a:gd name="T36" fmla="*/ 27 w 58"/>
              <a:gd name="T37" fmla="*/ 56 h 76"/>
              <a:gd name="T38" fmla="*/ 25 w 58"/>
              <a:gd name="T39" fmla="*/ 56 h 76"/>
              <a:gd name="T40" fmla="*/ 25 w 58"/>
              <a:gd name="T41" fmla="*/ 48 h 76"/>
              <a:gd name="T42" fmla="*/ 33 w 58"/>
              <a:gd name="T43" fmla="*/ 48 h 76"/>
              <a:gd name="T44" fmla="*/ 33 w 58"/>
              <a:gd name="T45" fmla="*/ 56 h 76"/>
              <a:gd name="T46" fmla="*/ 37 w 58"/>
              <a:gd name="T47" fmla="*/ 30 h 76"/>
              <a:gd name="T48" fmla="*/ 21 w 58"/>
              <a:gd name="T49" fmla="*/ 30 h 76"/>
              <a:gd name="T50" fmla="*/ 21 w 58"/>
              <a:gd name="T51" fmla="*/ 17 h 76"/>
              <a:gd name="T52" fmla="*/ 29 w 58"/>
              <a:gd name="T53" fmla="*/ 9 h 76"/>
              <a:gd name="T54" fmla="*/ 37 w 58"/>
              <a:gd name="T55" fmla="*/ 17 h 76"/>
              <a:gd name="T56" fmla="*/ 37 w 58"/>
              <a:gd name="T57" fmla="*/ 3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" h="76">
                <a:moveTo>
                  <a:pt x="56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8"/>
                  <a:pt x="38" y="0"/>
                  <a:pt x="29" y="0"/>
                </a:cubicBezTo>
                <a:cubicBezTo>
                  <a:pt x="20" y="0"/>
                  <a:pt x="12" y="8"/>
                  <a:pt x="12" y="17"/>
                </a:cubicBezTo>
                <a:cubicBezTo>
                  <a:pt x="12" y="30"/>
                  <a:pt x="12" y="30"/>
                  <a:pt x="1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0"/>
                  <a:pt x="0" y="31"/>
                  <a:pt x="0" y="3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5"/>
                  <a:pt x="1" y="76"/>
                  <a:pt x="2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7" y="76"/>
                  <a:pt x="58" y="75"/>
                  <a:pt x="58" y="74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1"/>
                  <a:pt x="57" y="30"/>
                  <a:pt x="56" y="30"/>
                </a:cubicBezTo>
                <a:close/>
                <a:moveTo>
                  <a:pt x="33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2" y="59"/>
                  <a:pt x="32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6"/>
                  <a:pt x="27" y="56"/>
                  <a:pt x="27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48"/>
                  <a:pt x="25" y="48"/>
                  <a:pt x="25" y="48"/>
                </a:cubicBezTo>
                <a:cubicBezTo>
                  <a:pt x="33" y="48"/>
                  <a:pt x="33" y="48"/>
                  <a:pt x="33" y="48"/>
                </a:cubicBezTo>
                <a:lnTo>
                  <a:pt x="33" y="56"/>
                </a:lnTo>
                <a:close/>
                <a:moveTo>
                  <a:pt x="37" y="30"/>
                </a:moveTo>
                <a:cubicBezTo>
                  <a:pt x="21" y="30"/>
                  <a:pt x="21" y="30"/>
                  <a:pt x="21" y="3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2"/>
                  <a:pt x="25" y="9"/>
                  <a:pt x="29" y="9"/>
                </a:cubicBezTo>
                <a:cubicBezTo>
                  <a:pt x="34" y="9"/>
                  <a:pt x="37" y="12"/>
                  <a:pt x="37" y="17"/>
                </a:cubicBezTo>
                <a:lnTo>
                  <a:pt x="37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661345" y="2447703"/>
            <a:ext cx="268735" cy="319715"/>
          </a:xfrm>
          <a:custGeom>
            <a:avLst/>
            <a:gdLst>
              <a:gd name="T0" fmla="*/ 40 w 63"/>
              <a:gd name="T1" fmla="*/ 51 h 76"/>
              <a:gd name="T2" fmla="*/ 37 w 63"/>
              <a:gd name="T3" fmla="*/ 49 h 76"/>
              <a:gd name="T4" fmla="*/ 25 w 63"/>
              <a:gd name="T5" fmla="*/ 49 h 76"/>
              <a:gd name="T6" fmla="*/ 23 w 63"/>
              <a:gd name="T7" fmla="*/ 51 h 76"/>
              <a:gd name="T8" fmla="*/ 23 w 63"/>
              <a:gd name="T9" fmla="*/ 74 h 76"/>
              <a:gd name="T10" fmla="*/ 20 w 63"/>
              <a:gd name="T11" fmla="*/ 76 h 76"/>
              <a:gd name="T12" fmla="*/ 2 w 63"/>
              <a:gd name="T13" fmla="*/ 76 h 76"/>
              <a:gd name="T14" fmla="*/ 0 w 63"/>
              <a:gd name="T15" fmla="*/ 74 h 76"/>
              <a:gd name="T16" fmla="*/ 0 w 63"/>
              <a:gd name="T17" fmla="*/ 33 h 76"/>
              <a:gd name="T18" fmla="*/ 1 w 63"/>
              <a:gd name="T19" fmla="*/ 29 h 76"/>
              <a:gd name="T20" fmla="*/ 29 w 63"/>
              <a:gd name="T21" fmla="*/ 1 h 76"/>
              <a:gd name="T22" fmla="*/ 33 w 63"/>
              <a:gd name="T23" fmla="*/ 1 h 76"/>
              <a:gd name="T24" fmla="*/ 61 w 63"/>
              <a:gd name="T25" fmla="*/ 29 h 76"/>
              <a:gd name="T26" fmla="*/ 63 w 63"/>
              <a:gd name="T27" fmla="*/ 33 h 76"/>
              <a:gd name="T28" fmla="*/ 63 w 63"/>
              <a:gd name="T29" fmla="*/ 74 h 76"/>
              <a:gd name="T30" fmla="*/ 60 w 63"/>
              <a:gd name="T31" fmla="*/ 76 h 76"/>
              <a:gd name="T32" fmla="*/ 42 w 63"/>
              <a:gd name="T33" fmla="*/ 76 h 76"/>
              <a:gd name="T34" fmla="*/ 40 w 63"/>
              <a:gd name="T35" fmla="*/ 74 h 76"/>
              <a:gd name="T36" fmla="*/ 40 w 63"/>
              <a:gd name="T37" fmla="*/ 5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76">
                <a:moveTo>
                  <a:pt x="40" y="51"/>
                </a:moveTo>
                <a:cubicBezTo>
                  <a:pt x="40" y="50"/>
                  <a:pt x="39" y="49"/>
                  <a:pt x="37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4" y="49"/>
                  <a:pt x="23" y="50"/>
                  <a:pt x="23" y="51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5"/>
                  <a:pt x="22" y="76"/>
                  <a:pt x="20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6"/>
                  <a:pt x="0" y="75"/>
                  <a:pt x="0" y="7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0"/>
                  <a:pt x="1" y="29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2" y="0"/>
                  <a:pt x="33" y="1"/>
                </a:cubicBezTo>
                <a:cubicBezTo>
                  <a:pt x="61" y="29"/>
                  <a:pt x="61" y="29"/>
                  <a:pt x="61" y="29"/>
                </a:cubicBezTo>
                <a:cubicBezTo>
                  <a:pt x="62" y="30"/>
                  <a:pt x="63" y="32"/>
                  <a:pt x="63" y="33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2" y="76"/>
                  <a:pt x="60" y="76"/>
                </a:cubicBezTo>
                <a:cubicBezTo>
                  <a:pt x="42" y="76"/>
                  <a:pt x="42" y="76"/>
                  <a:pt x="42" y="76"/>
                </a:cubicBezTo>
                <a:cubicBezTo>
                  <a:pt x="41" y="76"/>
                  <a:pt x="40" y="75"/>
                  <a:pt x="40" y="74"/>
                </a:cubicBezTo>
                <a:lnTo>
                  <a:pt x="40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2139056" y="2447703"/>
            <a:ext cx="236993" cy="319715"/>
          </a:xfrm>
          <a:custGeom>
            <a:avLst/>
            <a:gdLst>
              <a:gd name="T0" fmla="*/ 55 w 56"/>
              <a:gd name="T1" fmla="*/ 63 h 76"/>
              <a:gd name="T2" fmla="*/ 35 w 56"/>
              <a:gd name="T3" fmla="*/ 51 h 76"/>
              <a:gd name="T4" fmla="*/ 35 w 56"/>
              <a:gd name="T5" fmla="*/ 45 h 76"/>
              <a:gd name="T6" fmla="*/ 43 w 56"/>
              <a:gd name="T7" fmla="*/ 35 h 76"/>
              <a:gd name="T8" fmla="*/ 47 w 56"/>
              <a:gd name="T9" fmla="*/ 31 h 76"/>
              <a:gd name="T10" fmla="*/ 47 w 56"/>
              <a:gd name="T11" fmla="*/ 30 h 76"/>
              <a:gd name="T12" fmla="*/ 46 w 56"/>
              <a:gd name="T13" fmla="*/ 21 h 76"/>
              <a:gd name="T14" fmla="*/ 44 w 56"/>
              <a:gd name="T15" fmla="*/ 20 h 76"/>
              <a:gd name="T16" fmla="*/ 44 w 56"/>
              <a:gd name="T17" fmla="*/ 16 h 76"/>
              <a:gd name="T18" fmla="*/ 28 w 56"/>
              <a:gd name="T19" fmla="*/ 0 h 76"/>
              <a:gd name="T20" fmla="*/ 12 w 56"/>
              <a:gd name="T21" fmla="*/ 16 h 76"/>
              <a:gd name="T22" fmla="*/ 12 w 56"/>
              <a:gd name="T23" fmla="*/ 20 h 76"/>
              <a:gd name="T24" fmla="*/ 10 w 56"/>
              <a:gd name="T25" fmla="*/ 21 h 76"/>
              <a:gd name="T26" fmla="*/ 9 w 56"/>
              <a:gd name="T27" fmla="*/ 30 h 76"/>
              <a:gd name="T28" fmla="*/ 9 w 56"/>
              <a:gd name="T29" fmla="*/ 31 h 76"/>
              <a:gd name="T30" fmla="*/ 13 w 56"/>
              <a:gd name="T31" fmla="*/ 35 h 76"/>
              <a:gd name="T32" fmla="*/ 21 w 56"/>
              <a:gd name="T33" fmla="*/ 45 h 76"/>
              <a:gd name="T34" fmla="*/ 21 w 56"/>
              <a:gd name="T35" fmla="*/ 51 h 76"/>
              <a:gd name="T36" fmla="*/ 1 w 56"/>
              <a:gd name="T37" fmla="*/ 62 h 76"/>
              <a:gd name="T38" fmla="*/ 1 w 56"/>
              <a:gd name="T39" fmla="*/ 70 h 76"/>
              <a:gd name="T40" fmla="*/ 1 w 56"/>
              <a:gd name="T41" fmla="*/ 71 h 76"/>
              <a:gd name="T42" fmla="*/ 2 w 56"/>
              <a:gd name="T43" fmla="*/ 71 h 76"/>
              <a:gd name="T44" fmla="*/ 28 w 56"/>
              <a:gd name="T45" fmla="*/ 76 h 76"/>
              <a:gd name="T46" fmla="*/ 54 w 56"/>
              <a:gd name="T47" fmla="*/ 71 h 76"/>
              <a:gd name="T48" fmla="*/ 55 w 56"/>
              <a:gd name="T49" fmla="*/ 71 h 76"/>
              <a:gd name="T50" fmla="*/ 55 w 56"/>
              <a:gd name="T51" fmla="*/ 70 h 76"/>
              <a:gd name="T52" fmla="*/ 55 w 56"/>
              <a:gd name="T53" fmla="*/ 63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76">
                <a:moveTo>
                  <a:pt x="55" y="63"/>
                </a:moveTo>
                <a:cubicBezTo>
                  <a:pt x="54" y="56"/>
                  <a:pt x="39" y="52"/>
                  <a:pt x="35" y="51"/>
                </a:cubicBezTo>
                <a:cubicBezTo>
                  <a:pt x="35" y="45"/>
                  <a:pt x="35" y="45"/>
                  <a:pt x="35" y="45"/>
                </a:cubicBezTo>
                <a:cubicBezTo>
                  <a:pt x="39" y="43"/>
                  <a:pt x="42" y="39"/>
                  <a:pt x="43" y="35"/>
                </a:cubicBezTo>
                <a:cubicBezTo>
                  <a:pt x="45" y="34"/>
                  <a:pt x="47" y="34"/>
                  <a:pt x="47" y="31"/>
                </a:cubicBezTo>
                <a:cubicBezTo>
                  <a:pt x="47" y="31"/>
                  <a:pt x="47" y="31"/>
                  <a:pt x="47" y="30"/>
                </a:cubicBezTo>
                <a:cubicBezTo>
                  <a:pt x="48" y="26"/>
                  <a:pt x="48" y="22"/>
                  <a:pt x="46" y="21"/>
                </a:cubicBezTo>
                <a:cubicBezTo>
                  <a:pt x="46" y="20"/>
                  <a:pt x="45" y="20"/>
                  <a:pt x="44" y="20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7"/>
                  <a:pt x="37" y="0"/>
                  <a:pt x="28" y="0"/>
                </a:cubicBezTo>
                <a:cubicBezTo>
                  <a:pt x="19" y="0"/>
                  <a:pt x="12" y="7"/>
                  <a:pt x="12" y="16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0" y="20"/>
                  <a:pt x="10" y="21"/>
                </a:cubicBezTo>
                <a:cubicBezTo>
                  <a:pt x="8" y="22"/>
                  <a:pt x="8" y="26"/>
                  <a:pt x="9" y="30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4"/>
                  <a:pt x="11" y="34"/>
                  <a:pt x="13" y="35"/>
                </a:cubicBezTo>
                <a:cubicBezTo>
                  <a:pt x="14" y="39"/>
                  <a:pt x="17" y="43"/>
                  <a:pt x="21" y="45"/>
                </a:cubicBezTo>
                <a:cubicBezTo>
                  <a:pt x="21" y="51"/>
                  <a:pt x="21" y="51"/>
                  <a:pt x="21" y="51"/>
                </a:cubicBezTo>
                <a:cubicBezTo>
                  <a:pt x="17" y="52"/>
                  <a:pt x="2" y="56"/>
                  <a:pt x="1" y="62"/>
                </a:cubicBezTo>
                <a:cubicBezTo>
                  <a:pt x="1" y="63"/>
                  <a:pt x="0" y="65"/>
                  <a:pt x="1" y="70"/>
                </a:cubicBezTo>
                <a:cubicBezTo>
                  <a:pt x="1" y="71"/>
                  <a:pt x="1" y="71"/>
                  <a:pt x="1" y="71"/>
                </a:cubicBezTo>
                <a:cubicBezTo>
                  <a:pt x="2" y="71"/>
                  <a:pt x="2" y="71"/>
                  <a:pt x="2" y="71"/>
                </a:cubicBezTo>
                <a:cubicBezTo>
                  <a:pt x="2" y="71"/>
                  <a:pt x="13" y="76"/>
                  <a:pt x="28" y="76"/>
                </a:cubicBezTo>
                <a:cubicBezTo>
                  <a:pt x="43" y="76"/>
                  <a:pt x="54" y="71"/>
                  <a:pt x="54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0"/>
                  <a:pt x="55" y="70"/>
                  <a:pt x="55" y="70"/>
                </a:cubicBezTo>
                <a:cubicBezTo>
                  <a:pt x="56" y="65"/>
                  <a:pt x="55" y="63"/>
                  <a:pt x="5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435610" y="3500755"/>
            <a:ext cx="3451225" cy="250253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年：半年研发+半年运营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魂58号-创中黑" panose="00000500000000000000" pitchFamily="2" charset="-122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运营期内，预估运营团队一天推广100名付费用户：6个月平台总付费用户：180天*100人=18000名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每个用户的客单价按500元计算，年营业收入18000*500=900万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投资成本230万，预计第一年纯利润900万-230万=670万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01066" y="9746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60780" y="306070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财务预测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6" name="半闭框 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半闭框 1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7"/>
          <p:cNvSpPr txBox="1">
            <a:spLocks noChangeArrowheads="1"/>
          </p:cNvSpPr>
          <p:nvPr/>
        </p:nvSpPr>
        <p:spPr bwMode="auto">
          <a:xfrm>
            <a:off x="4113530" y="3514090"/>
            <a:ext cx="3427095" cy="250253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年：预估收入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2470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年付费用户预估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人*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=36000+18000=54000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年营业收入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54000*500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=2700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运营成本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万，纯利润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2700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2470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1" name="Rectangle 27"/>
          <p:cNvSpPr txBox="1">
            <a:spLocks noChangeArrowheads="1"/>
          </p:cNvSpPr>
          <p:nvPr/>
        </p:nvSpPr>
        <p:spPr bwMode="auto">
          <a:xfrm>
            <a:off x="7746365" y="3500755"/>
            <a:ext cx="3567430" cy="230314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  <a:buClrTx/>
              <a:buSzTx/>
              <a:buFont typeface="Wingdings" panose="05000000000000000000" charset="0"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年：预估收入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4260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年付费用户预估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+36000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=90000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年营业收入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人*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=4500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运营成本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万，纯利润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4500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4260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9" grpId="0"/>
      <p:bldP spid="26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46245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政策背景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410970" y="1228090"/>
            <a:ext cx="4754880" cy="755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国家打击封建迷信，弘扬传统文化</a:t>
            </a:r>
            <a:endParaRPr lang="zh-CN" altLang="en-US" sz="24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26160" y="2199005"/>
            <a:ext cx="5864860" cy="3495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宪法规定《易学》不是封建迷信，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1982年12月4日，全国人大第五届第五次会议通过修改的《中华人民共和国宪法》中国家对于从事教育、科学技术、文学、艺术和其他文化事业的公民的有益于人民的创造性工作，给以鼓励和帮助”。去掉了在周易应用研究身上“封建迷信”的枷锁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  <a:p>
            <a:pPr marL="285750" lvl="0" indent="-28575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国家严厉打击虚假算命。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置身于移动互联时代，“算命”把戏正在不断变换形式，在网络空间潜滋暗长，利用网络平台通过虚假算命吸金平台层出不穷，国家严厉打击虚假算命吸金行为，要区分传统文化和虚假算命的不同之处。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03465" y="2199005"/>
            <a:ext cx="3810000" cy="2898775"/>
            <a:chOff x="10971" y="3291"/>
            <a:chExt cx="6000" cy="456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71" y="6666"/>
              <a:ext cx="5999" cy="119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1" y="3291"/>
              <a:ext cx="6000" cy="337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08652" y="3684024"/>
            <a:ext cx="108410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678426" y="3752850"/>
            <a:ext cx="10835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10898" y="3684024"/>
            <a:ext cx="157316" cy="1573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92827" y="3665284"/>
            <a:ext cx="157316" cy="1573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787012" y="3666203"/>
            <a:ext cx="157316" cy="15731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74120" y="3684024"/>
            <a:ext cx="157316" cy="1573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446009" y="3684024"/>
            <a:ext cx="157316" cy="1573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5534498" y="1270034"/>
            <a:ext cx="0" cy="431636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352778" y="1279866"/>
            <a:ext cx="0" cy="43163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78180" y="1838325"/>
            <a:ext cx="1438910" cy="7150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第一年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0545" y="1821815"/>
            <a:ext cx="1103630" cy="562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第二年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12810" y="1838325"/>
            <a:ext cx="1339215" cy="6394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第三年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7541" y="3839498"/>
            <a:ext cx="93879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启动研发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05305" y="3864610"/>
            <a:ext cx="115951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版本上线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964815" y="3805555"/>
            <a:ext cx="213995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运营团队一天推广100名用户，6个月平台用户达到1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85990" y="3957579"/>
            <a:ext cx="133096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</a:t>
            </a:r>
            <a:endParaRPr lang="zh-CN" altLang="en-US" sz="2000" b="1" dirty="0"/>
          </a:p>
        </p:txBody>
      </p:sp>
      <p:sp>
        <p:nvSpPr>
          <p:cNvPr id="44" name="矩形 43"/>
          <p:cNvSpPr/>
          <p:nvPr/>
        </p:nvSpPr>
        <p:spPr>
          <a:xfrm>
            <a:off x="1061720" y="3113405"/>
            <a:ext cx="119380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427730" y="3144520"/>
            <a:ext cx="1211580" cy="5219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推广运营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851421" y="3935738"/>
            <a:ext cx="133096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</a:t>
            </a:r>
            <a:endParaRPr lang="zh-CN" altLang="en-US" sz="2000" b="1" dirty="0"/>
          </a:p>
        </p:txBody>
      </p:sp>
      <p:sp>
        <p:nvSpPr>
          <p:cNvPr id="47" name="矩形 46"/>
          <p:cNvSpPr/>
          <p:nvPr/>
        </p:nvSpPr>
        <p:spPr>
          <a:xfrm>
            <a:off x="10330217" y="3921553"/>
            <a:ext cx="110172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万用户</a:t>
            </a:r>
            <a:endParaRPr lang="zh-CN" altLang="en-US" sz="2000" b="1" dirty="0"/>
          </a:p>
        </p:txBody>
      </p:sp>
      <p:sp>
        <p:nvSpPr>
          <p:cNvPr id="48" name="矩形 47"/>
          <p:cNvSpPr/>
          <p:nvPr/>
        </p:nvSpPr>
        <p:spPr>
          <a:xfrm>
            <a:off x="5445760" y="2987040"/>
            <a:ext cx="2828925" cy="9347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运营团队一天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推广100名用户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9043444" y="2959969"/>
            <a:ext cx="17278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运营团队一天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推广100名用户</a:t>
            </a:r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160780" y="582295"/>
            <a:ext cx="2038350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发展规划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1335" y="737870"/>
            <a:ext cx="509270" cy="373380"/>
            <a:chOff x="4067" y="909"/>
            <a:chExt cx="802" cy="588"/>
          </a:xfrm>
        </p:grpSpPr>
        <p:sp>
          <p:nvSpPr>
            <p:cNvPr id="12" name="半闭框 1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 advClick="0" advTm="3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45028" y="1114961"/>
            <a:ext cx="2729979" cy="1323023"/>
          </a:xfrm>
          <a:prstGeom prst="rect">
            <a:avLst/>
          </a:prstGeom>
          <a:noFill/>
        </p:spPr>
        <p:txBody>
          <a:bodyPr wrap="square" rtlCol="0">
            <a:normAutofit lnSpcReduction="10000"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8300" b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2023</a:t>
            </a:r>
            <a:endParaRPr lang="en-US" altLang="zh-CN" sz="83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033395" y="2362835"/>
            <a:ext cx="6988175" cy="1647825"/>
          </a:xfrm>
        </p:spPr>
        <p:txBody>
          <a:bodyPr>
            <a:noAutofit/>
          </a:bodyPr>
          <a:lstStyle/>
          <a:p>
            <a:r>
              <a:rPr lang="en-US" altLang="zh-CN" sz="9600" dirty="0">
                <a:latin typeface="华文琥珀" panose="02010800040101010101" charset="-122"/>
                <a:ea typeface="华文琥珀" panose="02010800040101010101" charset="-122"/>
              </a:rPr>
              <a:t>Thanks</a:t>
            </a:r>
            <a:r>
              <a:rPr sz="9600" dirty="0"/>
              <a:t>！</a:t>
            </a:r>
            <a:endParaRPr sz="9600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968375" y="1958340"/>
            <a:ext cx="9871075" cy="1304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indent="0" algn="l" defTabSz="1028700">
              <a:lnSpc>
                <a:spcPts val="22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据企查查数据，预测相关公司从2011年开始增加，2015年新增53家，突破历史注册量。相比预测，风水相关的公司从2000年开始就如春笋般涌现，2000年新增611家，随后逐年增长，20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19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鼎特粗宋简"/>
                <a:sym typeface="+mn-ea"/>
              </a:rPr>
              <a:t>年突破往年记录，成立3673家，截至目前共39438家风水相关企业。在各种预测方式中，民众认知度最高的是“星座”。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鼎特粗宋简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85920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市场现状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95325" y="1117600"/>
            <a:ext cx="10752455" cy="48196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预测行业发展迅速，平台众多，近年来发展呈现持续上升趋势，发展潜力巨</a:t>
            </a:r>
            <a:r>
              <a:rPr lang="zh-CN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93165" y="3470275"/>
            <a:ext cx="9248140" cy="2861310"/>
            <a:chOff x="1253" y="4938"/>
            <a:chExt cx="14564" cy="450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rcRect r="-398" b="12689"/>
            <a:stretch>
              <a:fillRect/>
            </a:stretch>
          </p:blipFill>
          <p:spPr>
            <a:xfrm>
              <a:off x="8643" y="4998"/>
              <a:ext cx="7175" cy="438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" y="4938"/>
              <a:ext cx="7244" cy="450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2" name="半闭框 1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5445" y="40885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946048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77570" y="1250315"/>
          <a:ext cx="10448925" cy="5038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550"/>
                <a:gridCol w="782320"/>
                <a:gridCol w="758190"/>
                <a:gridCol w="1022350"/>
                <a:gridCol w="918845"/>
                <a:gridCol w="2806700"/>
                <a:gridCol w="1076325"/>
                <a:gridCol w="1985645"/>
              </a:tblGrid>
              <a:tr h="322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名称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成立时间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用户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引流变现平台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创始人兼CEO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商业模式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价格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C0C0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定位</a:t>
                      </a:r>
                      <a:endParaRPr lang="en-US" altLang="en-US" sz="1000" b="1">
                        <a:solidFill>
                          <a:srgbClr val="0C0C0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71755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959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桃桃喜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4000万微信用户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小程序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简少年(资深预测师)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初期主要通过“人生成绩单”等爆款免费小程序，在微信朋友圈裂变增长积累用户，再通过其他付费测算产品转化变现。其技术团队占整个团队的七成，是行业最早拥有小程序团队的公司，人数达到三十多人，分散在台湾和南京两地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桃桃喜付费产品单价均价为68元，人均复购率为一年三单以上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“女性情感娱乐占卜平台”侧重强调娱乐属性，弱化预测属性。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25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帮帮测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5600万用户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APP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张斌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线下签约传统算命师傅，为用户提供一对一咨询服务，平台和老师，五五分成。而且目前已经涉足塔罗、情感咨询等风险小，易被市场接受的领域。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价格从几百到上千不等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“国内最大的周易在线服务平台”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2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高人汇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APP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线下签约了一批传统算命师傅，为用户提供一对一咨询服务，平台和老师，五五分成。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价格从几百到上千不等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“一个有温度的婚姻算命服务平台”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34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两岸易理网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6年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5000万用户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小程序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梅骏骑(资深预测师)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初期模式和桃桃喜相同，主要通过“人生成绩单”等爆款免费小程序，在微信朋友圈裂变增长积累用户，再通过其他付费测算产品转化变现。2018年转型，成立了众筹投资平台“伯乐天使”，通过众筹资本开展外对投资，赚取投资收益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价格从几百到上千不等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“严谨的易理服务网站” 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神棍局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4年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7000万用户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微信公众号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梅骏骑(资深预测师)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主要模式为通过文字、视频等内容打造一个权威的“大师人设”，掌握“溢价权”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1200至10000元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“s神棍局s”和“神棍局九爷”，前者主要推送与城市建筑预测相关的内容，后者则提供命理咨询等服务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9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明鲤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5年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2000万用户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微博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杨晨希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同神棍局模式相同，主要通过文字、视频等内容打造一个权威的“大师人设”，掌握“溢价权”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pitchFamily="34" charset="-122"/>
                        </a:rPr>
                        <a:t>单价数千至万元，几十万大单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C0C0C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“不只是算命，我们试图发掘传统文化的更多使用价值”</a:t>
                      </a:r>
                      <a:endParaRPr lang="en-US" altLang="en-US" sz="1000" b="0">
                        <a:solidFill>
                          <a:srgbClr val="0C0C0C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8" name="半闭框 7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041525" y="4676775"/>
            <a:ext cx="4582795" cy="3835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行业将向专业化，科学化发展</a:t>
            </a:r>
            <a:endParaRPr lang="zh-CN" altLang="en-US" sz="20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041525" y="5131775"/>
            <a:ext cx="3526790" cy="108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以命理科学预测为主要业务，注重服务，真正以科学的角度给人们未来生活和道路  提供指引。</a:t>
            </a:r>
            <a:endParaRPr lang="zh-CN" altLang="en-US" sz="1800" spc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flipH="1">
            <a:off x="2078036" y="3649278"/>
            <a:ext cx="1048297" cy="1098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n w="28575">
                  <a:noFill/>
                  <a:miter lim="800000"/>
                </a:ln>
                <a:solidFill>
                  <a:srgbClr val="EE7F1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01</a:t>
            </a:r>
            <a:endParaRPr kumimoji="1" lang="en-US" altLang="zh-CN" sz="4800" b="1" dirty="0">
              <a:ln w="28575">
                <a:noFill/>
                <a:miter lim="800000"/>
              </a:ln>
              <a:solidFill>
                <a:srgbClr val="EE7F1C"/>
              </a:solidFill>
              <a:latin typeface="Arial" panose="020B0604020202020204" pitchFamily="34" charset="0"/>
              <a:ea typeface="微软雅黑" panose="020B0503020204020204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235470" y="1913187"/>
            <a:ext cx="2325772" cy="1744674"/>
          </a:xfrm>
          <a:prstGeom prst="rect">
            <a:avLst/>
          </a:prstGeom>
          <a:solidFill>
            <a:srgbClr val="39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6624320" y="4676775"/>
            <a:ext cx="4591685" cy="38354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互联网平台预测+线下实体服务体验</a:t>
            </a:r>
            <a:endParaRPr lang="zh-CN" altLang="en-US" sz="2000" b="1" dirty="0">
              <a:solidFill>
                <a:srgbClr val="EE7F1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624320" y="5131775"/>
            <a:ext cx="3526790" cy="108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spc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互联网平台预测+线下实体服务体验、产品相结合：线上平台将成为人们的主要消费方式。</a:t>
            </a:r>
            <a:r>
              <a:rPr lang="zh-CN" altLang="en-US" sz="1400" spc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400" spc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 flipH="1">
            <a:off x="6667181" y="3649278"/>
            <a:ext cx="1048297" cy="1098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n w="28575">
                  <a:noFill/>
                  <a:miter lim="800000"/>
                </a:ln>
                <a:solidFill>
                  <a:srgbClr val="EE7F1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lt"/>
                <a:sym typeface="Arial" panose="020B0604020202020204" pitchFamily="34" charset="0"/>
              </a:rPr>
              <a:t>02</a:t>
            </a:r>
            <a:endParaRPr kumimoji="1" lang="en-US" altLang="zh-CN" sz="4800" b="1" dirty="0">
              <a:ln w="28575">
                <a:noFill/>
                <a:miter lim="800000"/>
              </a:ln>
              <a:solidFill>
                <a:srgbClr val="EE7F1C"/>
              </a:solidFill>
              <a:latin typeface="Arial" panose="020B0604020202020204" pitchFamily="34" charset="0"/>
              <a:ea typeface="微软雅黑" panose="020B0503020204020204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808487" y="1913187"/>
            <a:ext cx="2326231" cy="1744674"/>
          </a:xfrm>
          <a:prstGeom prst="rect">
            <a:avLst/>
          </a:prstGeom>
          <a:solidFill>
            <a:srgbClr val="39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6096318" y="4545669"/>
            <a:ext cx="0" cy="1884525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1590040" y="1188720"/>
            <a:ext cx="9241155" cy="54864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EE7F1C"/>
                </a:solidFill>
              </a:rPr>
              <a:t>科学化</a:t>
            </a:r>
            <a:r>
              <a:rPr lang="en-US" altLang="zh-CN" dirty="0">
                <a:solidFill>
                  <a:srgbClr val="EE7F1C"/>
                </a:solidFill>
              </a:rPr>
              <a:t>+</a:t>
            </a:r>
            <a:r>
              <a:rPr lang="zh-CN" altLang="en-US" dirty="0">
                <a:solidFill>
                  <a:srgbClr val="EE7F1C"/>
                </a:solidFill>
                <a:latin typeface="+mn-ea"/>
                <a:sym typeface="+mn-ea"/>
              </a:rPr>
              <a:t>互联网平台预测+线下实体服务体验</a:t>
            </a:r>
            <a:endParaRPr lang="zh-CN" altLang="en-US" dirty="0">
              <a:solidFill>
                <a:srgbClr val="EE7F1C"/>
              </a:solidFill>
              <a:latin typeface="+mn-ea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065" y="1880870"/>
            <a:ext cx="2331720" cy="17202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rcRect l="9517"/>
          <a:stretch>
            <a:fillRect/>
          </a:stretch>
        </p:blipFill>
        <p:spPr>
          <a:xfrm>
            <a:off x="6778625" y="1899920"/>
            <a:ext cx="2282190" cy="1688465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95445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6" name="半闭框 1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半闭框 16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875030" y="1207135"/>
            <a:ext cx="10534015" cy="661035"/>
          </a:xfrm>
          <a:prstGeom prst="rect">
            <a:avLst/>
          </a:prstGeom>
          <a:solidFill>
            <a:srgbClr val="EE7F1C"/>
          </a:solidFill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市场缺乏规范化，预测平台及大师预测等杂乱无章，骗取钱财案件层出不穷，人们信任度低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1066" y="1012723"/>
            <a:ext cx="1104032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4495" y="418380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市场总结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5190" y="4222750"/>
            <a:ext cx="5052695" cy="1360170"/>
            <a:chOff x="1394" y="6650"/>
            <a:chExt cx="7957" cy="2142"/>
          </a:xfrm>
        </p:grpSpPr>
        <p:cxnSp>
          <p:nvCxnSpPr>
            <p:cNvPr id="52" name="直接连接符 51"/>
            <p:cNvCxnSpPr/>
            <p:nvPr>
              <p:custDataLst>
                <p:tags r:id="rId2"/>
              </p:custDataLst>
            </p:nvPr>
          </p:nvCxnSpPr>
          <p:spPr>
            <a:xfrm>
              <a:off x="2065" y="7353"/>
              <a:ext cx="7286" cy="0"/>
            </a:xfrm>
            <a:prstGeom prst="line">
              <a:avLst/>
            </a:prstGeom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29"/>
            <p:cNvSpPr txBox="1"/>
            <p:nvPr>
              <p:custDataLst>
                <p:tags r:id="rId3"/>
              </p:custDataLst>
            </p:nvPr>
          </p:nvSpPr>
          <p:spPr>
            <a:xfrm>
              <a:off x="2065" y="6650"/>
              <a:ext cx="7269" cy="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与客户交流互动少</a:t>
              </a:r>
              <a:endPara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sp>
          <p:nvSpPr>
            <p:cNvPr id="54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2065" y="7428"/>
              <a:ext cx="7269" cy="13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中式预测从业者的讲解方式，偏重于“术语堆砌”而不是“讲解”，交流与互动环节较少，基本上由问答形式构成，不能给客户创造“解惑”的感受，客户体验较差。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5"/>
              </p:custDataLst>
            </p:nvPr>
          </p:nvSpPr>
          <p:spPr>
            <a:xfrm>
              <a:off x="1394" y="6918"/>
              <a:ext cx="444" cy="44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600" b="1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64910" y="2394585"/>
            <a:ext cx="5052695" cy="1678940"/>
            <a:chOff x="9866" y="3771"/>
            <a:chExt cx="7957" cy="2644"/>
          </a:xfrm>
        </p:grpSpPr>
        <p:cxnSp>
          <p:nvCxnSpPr>
            <p:cNvPr id="47" name="直接连接符 46"/>
            <p:cNvCxnSpPr/>
            <p:nvPr>
              <p:custDataLst>
                <p:tags r:id="rId6"/>
              </p:custDataLst>
            </p:nvPr>
          </p:nvCxnSpPr>
          <p:spPr>
            <a:xfrm>
              <a:off x="10537" y="4474"/>
              <a:ext cx="7286" cy="0"/>
            </a:xfrm>
            <a:prstGeom prst="line">
              <a:avLst/>
            </a:prstGeom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10537" y="3771"/>
              <a:ext cx="7286" cy="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传统思维作怪，预测从业人员知识缺乏</a:t>
              </a:r>
              <a:endPara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8"/>
              </p:custDataLst>
            </p:nvPr>
          </p:nvSpPr>
          <p:spPr>
            <a:xfrm>
              <a:off x="9866" y="4039"/>
              <a:ext cx="444" cy="44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600" b="1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10368" y="4645"/>
              <a:ext cx="7324" cy="17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许多中式预测平台的从业人员，喜欢营造神秘的氛围，预测之余，附加法事。这种方式经常带给客户负面的认知。许多人选择预测，并不代表他们对于鬼神等概念有亲近感和认可，相反这一类的信息会让他们感到恐惧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75030" y="2385695"/>
            <a:ext cx="5062220" cy="1710055"/>
            <a:chOff x="1378" y="3757"/>
            <a:chExt cx="7972" cy="2693"/>
          </a:xfrm>
        </p:grpSpPr>
        <p:cxnSp>
          <p:nvCxnSpPr>
            <p:cNvPr id="2" name="直接连接符 1"/>
            <p:cNvCxnSpPr/>
            <p:nvPr>
              <p:custDataLst>
                <p:tags r:id="rId10"/>
              </p:custDataLst>
            </p:nvPr>
          </p:nvCxnSpPr>
          <p:spPr>
            <a:xfrm>
              <a:off x="2049" y="4459"/>
              <a:ext cx="7286" cy="0"/>
            </a:xfrm>
            <a:prstGeom prst="line">
              <a:avLst/>
            </a:prstGeom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2049" y="3757"/>
              <a:ext cx="7286" cy="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民众对预测平台缺乏信任感</a:t>
              </a:r>
              <a:endPara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12"/>
              </p:custDataLst>
            </p:nvPr>
          </p:nvSpPr>
          <p:spPr>
            <a:xfrm>
              <a:off x="1378" y="4024"/>
              <a:ext cx="444" cy="44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066" y="4680"/>
              <a:ext cx="7285" cy="17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中式预测长期被认为是“封建迷信”的典型，民众的心理戒备较强，对其缺乏信任感。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中式预测背后的吉凶判断，有许多是建立在传统男权思维指向下的成功理论和价值观基础上的，这与当代人的价值观有一定的差异。</a:t>
              </a:r>
              <a:endParaRPr lang="zh-CN" altLang="en-US" sz="14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50305" y="4222750"/>
            <a:ext cx="5052695" cy="1804035"/>
            <a:chOff x="9843" y="6650"/>
            <a:chExt cx="7957" cy="2841"/>
          </a:xfrm>
        </p:grpSpPr>
        <p:cxnSp>
          <p:nvCxnSpPr>
            <p:cNvPr id="57" name="直接连接符 56"/>
            <p:cNvCxnSpPr/>
            <p:nvPr>
              <p:custDataLst>
                <p:tags r:id="rId13"/>
              </p:custDataLst>
            </p:nvPr>
          </p:nvCxnSpPr>
          <p:spPr>
            <a:xfrm>
              <a:off x="10514" y="7353"/>
              <a:ext cx="7286" cy="0"/>
            </a:xfrm>
            <a:prstGeom prst="line">
              <a:avLst/>
            </a:prstGeom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29"/>
            <p:cNvSpPr txBox="1"/>
            <p:nvPr>
              <p:custDataLst>
                <p:tags r:id="rId14"/>
              </p:custDataLst>
            </p:nvPr>
          </p:nvSpPr>
          <p:spPr>
            <a:xfrm>
              <a:off x="10514" y="6650"/>
              <a:ext cx="7286" cy="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  <a:sym typeface="+mn-ea"/>
                </a:rPr>
                <a:t>预测行业朝科学化+智能化发展</a:t>
              </a:r>
              <a:endParaRPr lang="zh-CN" altLang="en-US" sz="2000" b="1" dirty="0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15"/>
              </p:custDataLst>
            </p:nvPr>
          </p:nvSpPr>
          <p:spPr>
            <a:xfrm>
              <a:off x="9843" y="6918"/>
              <a:ext cx="444" cy="44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rgbClr val="EE7F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600" b="1">
                <a:solidFill>
                  <a:srgbClr val="EE7F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4" y="7449"/>
              <a:ext cx="7285" cy="2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 defTabSz="9144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以命理科学预测为主要业务，注重服务，真正以科学的角度给人们未来生活和道路  提供指引。互联网平台预测+线下实体服务体验、产品相结合：线上平台将成为人们的主要消费方式。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1335" y="461645"/>
            <a:ext cx="509270" cy="373380"/>
            <a:chOff x="4067" y="909"/>
            <a:chExt cx="802" cy="588"/>
          </a:xfrm>
        </p:grpSpPr>
        <p:sp>
          <p:nvSpPr>
            <p:cNvPr id="16" name="半闭框 15"/>
            <p:cNvSpPr/>
            <p:nvPr/>
          </p:nvSpPr>
          <p:spPr>
            <a:xfrm rot="7740000">
              <a:off x="3999" y="977"/>
              <a:ext cx="588" cy="452"/>
            </a:xfrm>
            <a:prstGeom prst="halfFram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半闭框 16"/>
            <p:cNvSpPr/>
            <p:nvPr/>
          </p:nvSpPr>
          <p:spPr>
            <a:xfrm rot="7740000">
              <a:off x="4349" y="977"/>
              <a:ext cx="588" cy="452"/>
            </a:xfrm>
            <a:prstGeom prst="halfFram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26560" y="701676"/>
            <a:ext cx="3738880" cy="2046605"/>
          </a:xfrm>
          <a:prstGeom prst="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>
                <a:sym typeface="+mn-ea"/>
              </a:rPr>
              <a:t>市场分析与痛点挖掘 </a:t>
            </a:r>
            <a:endParaRPr lang="zh-CN" altLang="en-US" dirty="0"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27045" y="4809490"/>
            <a:ext cx="6137275" cy="368300"/>
            <a:chOff x="6955" y="7697"/>
            <a:chExt cx="9665" cy="580"/>
          </a:xfrm>
        </p:grpSpPr>
        <p:sp>
          <p:nvSpPr>
            <p:cNvPr id="15" name="文本框 14"/>
            <p:cNvSpPr txBox="1"/>
            <p:nvPr/>
          </p:nvSpPr>
          <p:spPr>
            <a:xfrm>
              <a:off x="6955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竞争分析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367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市场需求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980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/>
                <a:t>SWOT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283" y="7697"/>
              <a:ext cx="233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行业痛点</a:t>
              </a:r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4678045" y="1370648"/>
            <a:ext cx="2982913" cy="93059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p>
            <a:pPr algn="ctr"/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Part </a:t>
            </a:r>
            <a:r>
              <a:rPr lang="en-US" altLang="zh-CN" sz="57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Two</a:t>
            </a:r>
            <a:endParaRPr lang="en-US" altLang="zh-CN" sz="57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0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0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2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796"/>
  <p:tag name="KSO_WM_TEMPLATE_THUMBS_INDEX" val="1、4、5、6、7、8、9、10、11、12、13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9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9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0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796"/>
  <p:tag name="KSO_WM_TEMPLATE_THUMBS_INDEX" val="1、4、5、6、7、8、9、10、11、12、1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9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9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0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  <p:tag name="KSO_WM_SLIDE_BACKGROUND_MASK_FLAG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  <p:tag name="KSO_WM_SLIDE_BACKGROUND_MASK_FLAG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  <p:tag name="KSO_WM_SLIDE_BACKGROUND_MASK_FLAG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  <p:tag name="KSO_WM_SLIDE_BACKGROUND_MASK_FLAG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  <p:tag name="KSO_WM_SLIDE_BACKGROUND_MASK_FLAG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8"/>
  <p:tag name="KSO_WM_UNIT_LAYERLEVEL" val="1"/>
  <p:tag name="KSO_WM_TAG_VERSION" val="1.0"/>
  <p:tag name="KSO_WM_BEAUTIFY_FLAG" val="#wm#"/>
  <p:tag name="KSO_WM_UNIT_TYPE" val="y"/>
  <p:tag name="KSO_WM_UNIT_INDEX" val="8"/>
  <p:tag name="KSO_WM_SLIDE_BACKGROUND_MASK_FLAG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796"/>
  <p:tag name="KSO_WM_TEMPLATE_THUMBS_INDEX" val="1、4、5、6、7、8、9、10、11、12、13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1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UNIT_ISCONTENTSTITLE" val="0"/>
  <p:tag name="KSO_WM_UNIT_PRESET_TEXT" val="商业创业计划书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1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96_1*b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796_1*b*1"/>
  <p:tag name="KSO_WM_TEMPLATE_CATEGORY" val="custom"/>
  <p:tag name="KSO_WM_TEMPLATE_INDEX" val="20202796"/>
  <p:tag name="KSO_WM_UNIT_LAYERLEVEL" val="1"/>
  <p:tag name="KSO_WM_TAG_VERSION" val="1.0"/>
  <p:tag name="KSO_WM_BEAUTIFY_FLAG" val=""/>
</p:tagLst>
</file>

<file path=ppt/tags/tag608.xml><?xml version="1.0" encoding="utf-8"?>
<p:tagLst xmlns:p="http://schemas.openxmlformats.org/presentationml/2006/main">
  <p:tag name="KSO_WM_SLIDE_ID" val="custom20202796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796"/>
  <p:tag name="KSO_WM_SLIDE_LAYOUT" val="a_b"/>
  <p:tag name="KSO_WM_SLIDE_LAYOUT_CNT" val="1_1"/>
  <p:tag name="KSO_WM_TEMPLATE_SUBCATEGORY" val="0"/>
  <p:tag name="KSO_WM_TEMPLATE_THUMBS_INDEX" val="1、4、5、6、7、8、9、10、11、12、13"/>
  <p:tag name="KSO_WM_SPECIAL_SOURCE" val="bdnull"/>
  <p:tag name="KSO_WM_TEMPLATE_MASTER_TYPE" val="1"/>
  <p:tag name="KSO_WM_TEMPLATE_COLOR_TYPE" val="1"/>
  <p:tag name="KSO_WM_TEMPLATE_MASTER_THUMB_INDEX" val="12"/>
</p:tagLst>
</file>

<file path=ppt/tags/tag609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custom20191445_2*m_h_f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69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91445_2*m_h_a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0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custom20191445_2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3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91445_2*m_h_a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4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3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91445_2*m_h_f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7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91445_2*m_h_a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78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5_1"/>
  <p:tag name="KSO_WM_UNIT_ID" val="custom20191445_2*m_h_f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1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5_1"/>
  <p:tag name="KSO_WM_UNIT_ID" val="custom20191445_2*m_h_a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2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1"/>
  <p:tag name="KSO_WM_UNIT_COLOR_SCHEME_SHAPE_ID" val="14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1"/>
  <p:tag name="KSO_WM_UNIT_COLOR_SCHEME_SHAPE_ID" val="68"/>
  <p:tag name="KSO_WM_UNIT_COLOR_SCHEME_PARENT_PAGE" val="0_5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1"/>
  <p:tag name="KSO_WM_UNIT_COLOR_SCHEME_SHAPE_ID" val="72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1"/>
  <p:tag name="KSO_WM_UNIT_COLOR_SCHEME_SHAPE_ID" val="76"/>
  <p:tag name="KSO_WM_UNIT_COLOR_SCHEME_PARENT_PAGE" val="0_5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1"/>
  <p:tag name="KSO_WM_UNIT_COLOR_SCHEME_SHAPE_ID" val="80"/>
  <p:tag name="KSO_WM_UNIT_COLOR_SCHEME_PARENT_PAGE" val="0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i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6_1"/>
  <p:tag name="KSO_WM_UNIT_COLOR_SCHEME_SHAPE_ID" val="84"/>
  <p:tag name="KSO_WM_UNIT_COLOR_SCHEME_PARENT_PAGE" val="0_5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23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6_1"/>
  <p:tag name="KSO_WM_UNIT_ID" val="custom20191445_2*m_h_f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5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24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6_1"/>
  <p:tag name="KSO_WM_UNIT_ID" val="custom20191445_2*m_h_a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6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3_1"/>
  <p:tag name="KSO_WM_UNIT_COLOR_SCHEME_SHAPE_ID" val="89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4_1"/>
  <p:tag name="KSO_WM_UNIT_COLOR_SCHEME_SHAPE_ID" val="90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5_1"/>
  <p:tag name="KSO_WM_UNIT_COLOR_SCHEME_SHAPE_ID" val="91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6_1"/>
  <p:tag name="KSO_WM_UNIT_COLOR_SCHEME_SHAPE_ID" val="92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29.xml><?xml version="1.0" encoding="utf-8"?>
<p:tagLst xmlns:p="http://schemas.openxmlformats.org/presentationml/2006/main">
  <p:tag name="KSO_WM_UNIT_PRESET_TEXT" val="单击此处添加文本具体内容"/>
  <p:tag name="KSO_WM_UNIT_VALUE" val="32"/>
  <p:tag name="KSO_WM_UNIT_HIGHLIGHT" val="0"/>
  <p:tag name="KSO_WM_UNIT_COMPATIBLE" val="0"/>
  <p:tag name="KSO_WM_DIAGRAM_GROUP_CODE" val="m1-1"/>
  <p:tag name="KSO_WM_UNIT_TYPE" val="m_h_f"/>
  <p:tag name="KSO_WM_UNIT_INDEX" val="1_6_1"/>
  <p:tag name="KSO_WM_UNIT_ID" val="custom20191445_2*m_h_f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5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ISCONTENTSTITLE" val="0"/>
  <p:tag name="KSO_WM_UNIT_PRESET_TEXT" val="添加标题"/>
  <p:tag name="KSO_WM_UNIT_VALUE" val="19"/>
  <p:tag name="KSO_WM_UNIT_HIGHLIGHT" val="0"/>
  <p:tag name="KSO_WM_UNIT_COMPATIBLE" val="0"/>
  <p:tag name="KSO_WM_DIAGRAM_GROUP_CODE" val="m1-1"/>
  <p:tag name="KSO_WM_UNIT_TYPE" val="m_h_a"/>
  <p:tag name="KSO_WM_UNIT_INDEX" val="1_6_1"/>
  <p:tag name="KSO_WM_UNIT_ID" val="custom20191445_2*m_h_a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COLOR_SCHEME_SHAPE_ID" val="86"/>
  <p:tag name="KSO_WM_UNIT_COLOR_SCHEME_PARENT_PAGE" val="0_5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6_1"/>
  <p:tag name="KSO_WM_UNIT_COLOR_SCHEME_SHAPE_ID" val="92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445_2*m_h_z*1_6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z"/>
  <p:tag name="KSO_WM_UNIT_INDEX" val="1_6_1"/>
  <p:tag name="KSO_WM_UNIT_COLOR_SCHEME_SHAPE_ID" val="92"/>
  <p:tag name="KSO_WM_UNIT_COLOR_SCHEME_PARENT_PAGE" val="0_5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796_4*i*2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796_4*i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TYPE" val="i"/>
  <p:tag name="KSO_WM_UNIT_INDEX" val="1"/>
  <p:tag name="KSO_WM_UNIT_USESOURCEFORMAT_APPLY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796_4*i*7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7"/>
  <p:tag name="KSO_WM_TEMPLATE_CATEGORY" val="custom"/>
  <p:tag name="KSO_WM_TEMPLATE_INDEX" val="20202796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796_4*i*10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0"/>
  <p:tag name="KSO_WM_TEMPLATE_CATEGORY" val="custom"/>
  <p:tag name="KSO_WM_TEMPLATE_INDEX" val="20202796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02796_4*i*9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638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796_4*a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796_4*b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02796_4*i*3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TEXT_FORE_SCHEMECOLOR_INDEX" val="13"/>
  <p:tag name="KSO_WM_UNIT_TEXT_LINE_FILL_TYPE" val="2"/>
  <p:tag name="KSO_WM_UNIT_USESOURCEFORMAT_APPLY" val="1"/>
</p:tagLst>
</file>

<file path=ppt/tags/tag641.xml><?xml version="1.0" encoding="utf-8"?>
<p:tagLst xmlns:p="http://schemas.openxmlformats.org/presentationml/2006/main">
  <p:tag name="KSO_WM_SLIDE_ID" val="custom20191445_2"/>
  <p:tag name="KSO_WM_SLIDE_ITEM_CNT" val="6"/>
  <p:tag name="KSO_WM_SLIDE_INDEX" val="2"/>
  <p:tag name="KSO_WM_TAG_VERSION" val="1.0"/>
  <p:tag name="KSO_WM_BEAUTIFY_FLAG" val="#wm#"/>
  <p:tag name="KSO_WM_TEMPLATE_CATEGORY" val="custom"/>
  <p:tag name="KSO_WM_TEMPLATE_INDEX" val="20202796"/>
  <p:tag name="KSO_WM_SLIDE_TYPE" val="text"/>
  <p:tag name="KSO_WM_SLIDE_SUBTYPE" val="diag"/>
  <p:tag name="KSO_WM_SLIDE_SIZE" val="415.613*395.969"/>
  <p:tag name="KSO_WM_SLIDE_POSITION" val="492.137*94.0687"/>
  <p:tag name="KSO_WM_DIAGRAM_GROUP_CODE" val="m1-1"/>
  <p:tag name="KSO_WM_SLIDE_LAYOUT" val="a_m"/>
  <p:tag name="KSO_WM_SLIDE_LAYOUT_CNT" val="1_1"/>
  <p:tag name="KSO_WM_SLIDE_DIAGTYPE" val="m"/>
  <p:tag name="KSO_WM_SLIDE_COLORSCHEME_VERSION" val="3.2"/>
  <p:tag name="KSO_WM_TEMPLATE_SUBCATEGORY" val="0"/>
  <p:tag name="KSO_WM_SPECIAL_SOURCE" val="bdnull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4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44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45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646.xml><?xml version="1.0" encoding="utf-8"?>
<p:tagLst xmlns:p="http://schemas.openxmlformats.org/presentationml/2006/main">
  <p:tag name="KSO_WM_SLIDE_ID" val="custom20191445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796"/>
  <p:tag name="KSO_WM_SLIDE_TYPE" val="text"/>
  <p:tag name="KSO_WM_SLIDE_SUBTYPE" val="pureTxt"/>
  <p:tag name="KSO_WM_SLIDE_SIZE" val="821*357"/>
  <p:tag name="KSO_WM_SLIDE_POSITION" val="70*46"/>
  <p:tag name="KSO_WM_SLIDE_LAYOUT" val="a_f"/>
  <p:tag name="KSO_WM_SLIDE_LAYOUT_CNT" val="1_1"/>
  <p:tag name="KSO_WM_TEMPLATE_SUBCATEGORY" val="0"/>
  <p:tag name="KSO_WM_SPECIAL_SOURCE" val="bdnull"/>
</p:tagLst>
</file>

<file path=ppt/tags/tag647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91445_4*f*1"/>
  <p:tag name="KSO_WM_TEMPLATE_CATEGORY" val="custom"/>
  <p:tag name="KSO_WM_TEMPLATE_INDEX" val="20191445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648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649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TABLE_BEAUTIFY" val="smartTable{4a67be27-f746-424f-805a-3fdc1c8efae3}"/>
</p:tagLst>
</file>

<file path=ppt/tags/tag6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652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1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19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653.xml><?xml version="1.0" encoding="utf-8"?>
<p:tagLst xmlns:p="http://schemas.openxmlformats.org/presentationml/2006/main">
  <p:tag name="KSO_WM_UNIT_TEXT_PART_ID_V2" val="d-1-1"/>
  <p:tag name="KSO_WM_UNIT_COLOR_SCHEME_SHAPE_ID" val="35"/>
  <p:tag name="KSO_WM_UNIT_COLOR_SCHEME_PARENT_PAGE" val="0_1"/>
  <p:tag name="KSO_WM_UNIT_ADJUSTLAYOUT_ID" val="35"/>
  <p:tag name="KSO_WM_UNIT_DIAGRAM_MODELTYPE" val="stripeEnum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504_19*l_h_f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恰如其分的表达观点，往往事半功倍。"/>
  <p:tag name="KSO_WM_UNIT_TEXT_FILL_FORE_SCHEMECOLOR_INDEX" val="13"/>
  <p:tag name="KSO_WM_UNIT_TEXT_FILL_TYPE" val="1"/>
  <p:tag name="KSO_WM_UNIT_USESOURCEFORMAT_APPLY" val="1"/>
</p:tagLst>
</file>

<file path=ppt/tags/tag654.xml><?xml version="1.0" encoding="utf-8"?>
<p:tagLst xmlns:p="http://schemas.openxmlformats.org/presentationml/2006/main">
  <p:tag name="KSO_WM_UNIT_COLOR_SCHEME_SHAPE_ID" val="37"/>
  <p:tag name="KSO_WM_UNIT_COLOR_SCHEME_PARENT_PAGE" val="0_1"/>
  <p:tag name="KSO_WM_UNIT_ADJUSTLAYOUT_ID" val="37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1"/>
  <p:tag name="KSO_WM_UNIT_ID" val="custom20204504_19*l_h_i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5.xml><?xml version="1.0" encoding="utf-8"?>
<p:tagLst xmlns:p="http://schemas.openxmlformats.org/presentationml/2006/main">
  <p:tag name="KSO_WM_UNIT_COLOR_SCHEME_SHAPE_ID" val="3"/>
  <p:tag name="KSO_WM_UNIT_COLOR_SCHEME_PARENT_PAGE" val="0_1"/>
  <p:tag name="KSO_WM_UNIT_ADJUSTLAYOUT_ID" val="3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1_2"/>
  <p:tag name="KSO_WM_UNIT_ID" val="custom20204504_19*l_h_i*1_1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56.xml><?xml version="1.0" encoding="utf-8"?>
<p:tagLst xmlns:p="http://schemas.openxmlformats.org/presentationml/2006/main">
  <p:tag name="KSO_WM_UNIT_TEXT_PART_ID_V2" val="c-1-1"/>
  <p:tag name="KSO_WM_UNIT_COLOR_SCHEME_SHAPE_ID" val="30"/>
  <p:tag name="KSO_WM_UNIT_COLOR_SCHEME_PARENT_PAGE" val="0_1"/>
  <p:tag name="KSO_WM_UNIT_ADJUSTLAYOUT_ID" val="30"/>
  <p:tag name="KSO_WM_UNIT_DIAGRAM_MODELTYPE" val="stripeEnum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4504_19*l_h_a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657.xml><?xml version="1.0" encoding="utf-8"?>
<p:tagLst xmlns:p="http://schemas.openxmlformats.org/presentationml/2006/main">
  <p:tag name="KSO_WM_UNIT_TEXT_PART_ID_V2" val="d-1-1"/>
  <p:tag name="KSO_WM_UNIT_COLOR_SCHEME_SHAPE_ID" val="33"/>
  <p:tag name="KSO_WM_UNIT_COLOR_SCHEME_PARENT_PAGE" val="0_1"/>
  <p:tag name="KSO_WM_UNIT_ADJUSTLAYOUT_ID" val="33"/>
  <p:tag name="KSO_WM_UNIT_DIAGRAM_MODELTYPE" val="stripeEnum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504_19*l_h_f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恰如其分的表达观点，往往事半功倍。"/>
  <p:tag name="KSO_WM_UNIT_TEXT_FILL_FORE_SCHEMECOLOR_INDEX" val="13"/>
  <p:tag name="KSO_WM_UNIT_TEXT_FILL_TYPE" val="1"/>
  <p:tag name="KSO_WM_UNIT_USESOURCEFORMAT_APPLY" val="1"/>
</p:tagLst>
</file>

<file path=ppt/tags/tag658.xml><?xml version="1.0" encoding="utf-8"?>
<p:tagLst xmlns:p="http://schemas.openxmlformats.org/presentationml/2006/main">
  <p:tag name="KSO_WM_UNIT_COLOR_SCHEME_SHAPE_ID" val="38"/>
  <p:tag name="KSO_WM_UNIT_COLOR_SCHEME_PARENT_PAGE" val="0_1"/>
  <p:tag name="KSO_WM_UNIT_ADJUSTLAYOUT_ID" val="3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1"/>
  <p:tag name="KSO_WM_UNIT_ID" val="custom20204504_19*l_h_i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9.xml><?xml version="1.0" encoding="utf-8"?>
<p:tagLst xmlns:p="http://schemas.openxmlformats.org/presentationml/2006/main">
  <p:tag name="KSO_WM_UNIT_COLOR_SCHEME_SHAPE_ID" val="47"/>
  <p:tag name="KSO_WM_UNIT_COLOR_SCHEME_PARENT_PAGE" val="0_1"/>
  <p:tag name="KSO_WM_UNIT_ADJUSTLAYOUT_ID" val="47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2_2"/>
  <p:tag name="KSO_WM_UNIT_ID" val="custom20204504_19*l_h_i*1_2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COLOR_SCHEME_SHAPE_ID" val="8"/>
  <p:tag name="KSO_WM_UNIT_COLOR_SCHEME_PARENT_PAGE" val="0_1"/>
  <p:tag name="KSO_WM_UNIT_DECOLORIZATION" val="1"/>
  <p:tag name="KSO_WM_UNIT_ADJUSTLAYOUT_ID" val="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504_19*l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661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66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COLORSCHEME_VERSION" val="3.2"/>
  <p:tag name="KSO_WM_SLIDE_CONSTRAINT" val="%7b%22slideConstraint%22%3a%7b%22seriesAreas%22%3a%5b%5d%2c%22singleAreas%22%3a%5b%7b%22shapes%22%3a%5b25%5d%2c%22serialConstraintIndex%22%3a-1%2c%22areatextmark%22%3a0%2c%22pictureprocessmark%22%3a0%7d%2c%7b%22shapes%22%3a%5b26%5d%2c%22serialConstraintIndex%22%3a-1%2c%22areatextmark%22%3a0%2c%22pictureprocessmark%22%3a0%7d%5d%7d%7d"/>
  <p:tag name="KSO_WM_SLIDE_ID" val="custom20204504_1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19"/>
  <p:tag name="KSO_WM_SLIDE_SIZE" val="638.55*355.67"/>
  <p:tag name="KSO_WM_SLIDE_POSITION" val="160.75*137.895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2796"/>
  <p:tag name="KSO_WM_SLIDE_LAYOUT" val="a_l"/>
  <p:tag name="KSO_WM_SLIDE_LAYOUT_CNT" val="1_1"/>
  <p:tag name="KSO_WM_SPECIAL_SOURCE" val="bdnull"/>
</p:tagLst>
</file>

<file path=ppt/tags/tag663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6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64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3_2"/>
  <p:tag name="KSO_WM_UNIT_ID" val="custom20191445_6*m_h_i*1_3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65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3_1"/>
  <p:tag name="KSO_WM_UNIT_ID" val="custom20191445_6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66.xml><?xml version="1.0" encoding="utf-8"?>
<p:tagLst xmlns:p="http://schemas.openxmlformats.org/presentationml/2006/main">
  <p:tag name="KSO_WM_TEMPLATE_CATEGORY" val="custom"/>
  <p:tag name="KSO_WM_TEMPLATE_INDEX" val="20191445"/>
  <p:tag name="KSO_WM_UNIT_TYPE" val="m_h_f"/>
  <p:tag name="KSO_WM_UNIT_INDEX" val="1_3_1"/>
  <p:tag name="KSO_WM_UNIT_ID" val="custom20191445_6*m_h_f*1_3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67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3_1"/>
  <p:tag name="KSO_WM_UNIT_ID" val="custom20191445_6*m_h_i*1_3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68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2_2"/>
  <p:tag name="KSO_WM_UNIT_ID" val="custom20191445_6*m_h_i*1_2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69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2_1"/>
  <p:tag name="KSO_WM_UNIT_ID" val="custom20191445_6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2_1"/>
  <p:tag name="KSO_WM_UNIT_ID" val="custom20191445_6*m_h_i*1_2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71.xml><?xml version="1.0" encoding="utf-8"?>
<p:tagLst xmlns:p="http://schemas.openxmlformats.org/presentationml/2006/main">
  <p:tag name="KSO_WM_TEMPLATE_CATEGORY" val="custom"/>
  <p:tag name="KSO_WM_TEMPLATE_INDEX" val="20191445"/>
  <p:tag name="KSO_WM_UNIT_TYPE" val="m_h_f"/>
  <p:tag name="KSO_WM_UNIT_INDEX" val="1_4_1"/>
  <p:tag name="KSO_WM_UNIT_ID" val="custom20191445_6*m_h_f*1_4_1"/>
  <p:tag name="KSO_WM_UNIT_LAYERLEVEL" val="1_1_1"/>
  <p:tag name="KSO_WM_UNIT_VALUE" val="44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2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1_2"/>
  <p:tag name="KSO_WM_UNIT_ID" val="custom20191445_6*m_h_i*1_1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73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1_1"/>
  <p:tag name="KSO_WM_UNIT_ID" val="custom2019144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4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1_1"/>
  <p:tag name="KSO_WM_UNIT_ID" val="custom20191445_6*m_h_i*1_1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75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4_2"/>
  <p:tag name="KSO_WM_UNIT_ID" val="custom20191445_6*m_h_i*1_4_2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676.xml><?xml version="1.0" encoding="utf-8"?>
<p:tagLst xmlns:p="http://schemas.openxmlformats.org/presentationml/2006/main">
  <p:tag name="KSO_WM_TEMPLATE_CATEGORY" val="custom"/>
  <p:tag name="KSO_WM_TEMPLATE_INDEX" val="20191445"/>
  <p:tag name="KSO_WM_UNIT_TYPE" val="m_h_a"/>
  <p:tag name="KSO_WM_UNIT_INDEX" val="1_4_1"/>
  <p:tag name="KSO_WM_UNIT_ID" val="custom20191445_6*m_h_a*1_4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677.xml><?xml version="1.0" encoding="utf-8"?>
<p:tagLst xmlns:p="http://schemas.openxmlformats.org/presentationml/2006/main">
  <p:tag name="KSO_WM_TEMPLATE_CATEGORY" val="custom"/>
  <p:tag name="KSO_WM_TEMPLATE_INDEX" val="20191445"/>
  <p:tag name="KSO_WM_UNIT_TYPE" val="m_h_i"/>
  <p:tag name="KSO_WM_UNIT_INDEX" val="1_4_1"/>
  <p:tag name="KSO_WM_UNIT_ID" val="custom20191445_6*m_h_i*1_4_1"/>
  <p:tag name="KSO_WM_UNIT_LAYERLEVEL" val="1_1_1"/>
  <p:tag name="KSO_WM_BEAUTIFY_FLAG" val="#wm#"/>
  <p:tag name="KSO_WM_TAG_VERSION" val="1.0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678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6"/>
  <p:tag name="KSO_WM_SLIDE_INDEX" val="6"/>
  <p:tag name="KSO_WM_SLIDE_ITEM_CNT" val="6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68.875*132.907"/>
  <p:tag name="KSO_WM_SLIDE_SIZE" val="822.25*326.827"/>
  <p:tag name="KSO_WM_DIAGRAM_GROUP_CODE" val="m1-3"/>
  <p:tag name="KSO_WM_SLIDE_DIAGTYPE" val="m"/>
  <p:tag name="KSO_WM_TEMPLATE_SUBCATEGORY" val="0"/>
  <p:tag name="KSO_WM_SPECIAL_SOURCE" val="bdnull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"/>
</p:tagLst>
</file>

<file path=ppt/tags/tag682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683.xml><?xml version="1.0" encoding="utf-8"?>
<p:tagLst xmlns:p="http://schemas.openxmlformats.org/presentationml/2006/main">
  <p:tag name="KSO_WM_TEMPLATE_CATEGORY" val="custom"/>
  <p:tag name="KSO_WM_TEMPLATE_INDEX" val="20191445"/>
  <p:tag name="KSO_WM_UNIT_ID" val="custom20191445_14*b*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b"/>
  <p:tag name="KSO_WM_UNIT_INDEX" val="1"/>
  <p:tag name="KSO_WM_UNIT_PRESET_TEXT" val="单击此处添加副标题"/>
  <p:tag name="KSO_WM_UNIT_DIAGRAM_ISNUMVISUAL" val="0"/>
  <p:tag name="KSO_WM_UNIT_DIAGRAM_ISREFERUNIT" val="0"/>
  <p:tag name="KSO_WM_UNIT_NOCLEAR" val="0"/>
</p:tagLst>
</file>

<file path=ppt/tags/tag684.xml><?xml version="1.0" encoding="utf-8"?>
<p:tagLst xmlns:p="http://schemas.openxmlformats.org/presentationml/2006/main">
  <p:tag name="KSO_WM_UNIT_ISCONTENTSTITLE" val="0"/>
  <p:tag name="KSO_WM_TEMPLATE_CATEGORY" val="custom"/>
  <p:tag name="KSO_WM_TEMPLATE_INDEX" val="20191445"/>
  <p:tag name="KSO_WM_UNIT_ID" val="custom20191445_14*f*1"/>
  <p:tag name="KSO_WM_UNIT_LAYERLEVEL" val="1"/>
  <p:tag name="KSO_WM_UNIT_VALUE" val="51"/>
  <p:tag name="KSO_WM_UNIT_HIGHLIGHT" val="0"/>
  <p:tag name="KSO_WM_UNIT_COMPATIBLE" val="0"/>
  <p:tag name="KSO_WM_BEAUTIFY_FLAG" val="#wm#"/>
  <p:tag name="KSO_WM_TAG_VERSION" val="1.0"/>
  <p:tag name="KSO_WM_UNIT_TYPE" val="f"/>
  <p:tag name="KSO_WM_UNIT_INDEX" val="1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685.xml><?xml version="1.0" encoding="utf-8"?>
<p:tagLst xmlns:p="http://schemas.openxmlformats.org/presentationml/2006/main">
  <p:tag name="KSO_WM_UNIT_ISCONTENTSTITLE" val="0"/>
  <p:tag name="KSO_WM_TEMPLATE_CATEGORY" val="custom"/>
  <p:tag name="KSO_WM_TEMPLATE_INDEX" val="20191445"/>
  <p:tag name="KSO_WM_UNIT_ID" val="custom20191445_14*f*2"/>
  <p:tag name="KSO_WM_UNIT_LAYERLEVEL" val="1"/>
  <p:tag name="KSO_WM_UNIT_VALUE" val="51"/>
  <p:tag name="KSO_WM_UNIT_HIGHLIGHT" val="0"/>
  <p:tag name="KSO_WM_UNIT_COMPATIBLE" val="0"/>
  <p:tag name="KSO_WM_BEAUTIFY_FLAG" val="#wm#"/>
  <p:tag name="KSO_WM_TAG_VERSION" val="1.0"/>
  <p:tag name="KSO_WM_UNIT_TYPE" val="f"/>
  <p:tag name="KSO_WM_UNIT_INDEX" val="2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686.xml><?xml version="1.0" encoding="utf-8"?>
<p:tagLst xmlns:p="http://schemas.openxmlformats.org/presentationml/2006/main">
  <p:tag name="KSO_WM_TAG_VERSION" val="1.0"/>
  <p:tag name="KSO_WM_BEAUTIFY_FLAG" val="#wm#"/>
  <p:tag name="KSO_WM_UNIT_ID" val="custom20191445_14*i*1"/>
  <p:tag name="KSO_WM_TEMPLATE_CATEGORY" val="custom"/>
  <p:tag name="KSO_WM_TEMPLATE_INDEX" val="20191445"/>
  <p:tag name="KSO_WM_UNIT_HIGHLIGHT" val="0"/>
  <p:tag name="KSO_WM_UNIT_COMPATIBLE" val="0"/>
  <p:tag name="KSO_WM_UNIT_LAYERLEVEL" val="1"/>
  <p:tag name="KSO_WM_UNIT_TYPE" val="i"/>
  <p:tag name="KSO_WM_UNIT_INDEX" val="1"/>
  <p:tag name="KSO_WM_UNIT_DIAGRAM_ISNUMVISUAL" val="0"/>
  <p:tag name="KSO_WM_UNIT_DIAGRAM_ISREFERUNIT" val="0"/>
</p:tagLst>
</file>

<file path=ppt/tags/tag687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14"/>
  <p:tag name="KSO_WM_SLIDE_INDEX" val="14"/>
  <p:tag name="KSO_WM_SLIDE_ITEM_CNT" val="0"/>
  <p:tag name="KSO_WM_SLIDE_LAYOUT" val="a_b_d_f"/>
  <p:tag name="KSO_WM_SLIDE_LAYOUT_CNT" val="1_1_4_2"/>
  <p:tag name="KSO_WM_SLIDE_TYPE" val="text"/>
  <p:tag name="KSO_WM_SLIDE_SUBTYPE" val="picTxt"/>
  <p:tag name="KSO_WM_BEAUTIFY_FLAG" val="#wm#"/>
  <p:tag name="KSO_WM_SLIDE_POSITION" val="33*74"/>
  <p:tag name="KSO_WM_SLIDE_SIZE" val="897*433"/>
  <p:tag name="KSO_WM_TEMPLATE_THUMBS_INDEX" val="1"/>
  <p:tag name="KSO_WM_TEMPLATE_SUBCATEGORY" val="0"/>
  <p:tag name="KSO_WM_SPECIAL_SOURCE" val="bdnull"/>
</p:tagLst>
</file>

<file path=ppt/tags/tag688.xml><?xml version="1.0" encoding="utf-8"?>
<p:tagLst xmlns:p="http://schemas.openxmlformats.org/presentationml/2006/main">
  <p:tag name="KSO_WM_TEMPLATE_CATEGORY" val="custom"/>
  <p:tag name="KSO_WM_TEMPLATE_INDEX" val="20191445"/>
  <p:tag name="KSO_WM_UNIT_ID" val="custom20191445_14*b*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b"/>
  <p:tag name="KSO_WM_UNIT_INDEX" val="1"/>
  <p:tag name="KSO_WM_UNIT_PRESET_TEXT" val="单击此处添加副标题"/>
  <p:tag name="KSO_WM_UNIT_DIAGRAM_ISNUMVISUAL" val="0"/>
  <p:tag name="KSO_WM_UNIT_DIAGRAM_ISREFERUNIT" val="0"/>
  <p:tag name="KSO_WM_UNIT_NOCLEAR" val="0"/>
</p:tagLst>
</file>

<file path=ppt/tags/tag689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TEMPLATE_CATEGORY" val="custom"/>
  <p:tag name="KSO_WM_TEMPLATE_INDEX" val="20191445"/>
  <p:tag name="KSO_WM_UNIT_ID" val="custom20191445_14*a*1"/>
  <p:tag name="KSO_WM_UNIT_LAYERLEVEL" val="1"/>
  <p:tag name="KSO_WM_UNIT_VALUE" val="2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a"/>
  <p:tag name="KSO_WM_UNIT_INDEX" val="1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6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692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14"/>
  <p:tag name="KSO_WM_SLIDE_INDEX" val="14"/>
  <p:tag name="KSO_WM_SLIDE_ITEM_CNT" val="0"/>
  <p:tag name="KSO_WM_SLIDE_LAYOUT" val="a_b_d_f"/>
  <p:tag name="KSO_WM_SLIDE_LAYOUT_CNT" val="1_1_4_2"/>
  <p:tag name="KSO_WM_SLIDE_TYPE" val="text"/>
  <p:tag name="KSO_WM_SLIDE_SUBTYPE" val="picTxt"/>
  <p:tag name="KSO_WM_BEAUTIFY_FLAG" val="#wm#"/>
  <p:tag name="KSO_WM_SLIDE_POSITION" val="33*74"/>
  <p:tag name="KSO_WM_SLIDE_SIZE" val="897*433"/>
  <p:tag name="KSO_WM_TEMPLATE_THUMBS_INDEX" val="1"/>
  <p:tag name="KSO_WM_TEMPLATE_SUBCATEGORY" val="0"/>
  <p:tag name="KSO_WM_SPECIAL_SOURCE" val="bdnull"/>
</p:tagLst>
</file>

<file path=ppt/tags/tag6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694.xml><?xml version="1.0" encoding="utf-8"?>
<p:tagLst xmlns:p="http://schemas.openxmlformats.org/presentationml/2006/main">
  <p:tag name="KSO_WM_SLIDE_ID" val="custom20202796_12"/>
  <p:tag name="KSO_WM_TEMPLATE_SUBCATEGORY" val="0"/>
  <p:tag name="KSO_WM_SLIDE_TYPE" val="text"/>
  <p:tag name="KSO_WM_SLIDE_SUBTYPE" val="pureTxt"/>
  <p:tag name="KSO_WM_SLIDE_ITEM_CNT" val="0"/>
  <p:tag name="KSO_WM_SLIDE_INDEX" val="12"/>
  <p:tag name="KSO_WM_SLIDE_SIZE" val="1440*658"/>
  <p:tag name="KSO_WM_SLIDE_POSITION" val="239*210"/>
  <p:tag name="KSO_WM_TAG_VERSION" val="1.0"/>
  <p:tag name="KSO_WM_BEAUTIFY_FLAG" val="#wm#"/>
  <p:tag name="KSO_WM_TEMPLATE_CATEGORY" val="custom"/>
  <p:tag name="KSO_WM_TEMPLATE_INDEX" val="20202796"/>
  <p:tag name="KSO_WM_SLIDE_LAYOUT" val="a_f"/>
  <p:tag name="KSO_WM_SLIDE_LAYOUT_CNT" val="1_1"/>
  <p:tag name="KSO_WM_TEMPLATE_MASTER_TYPE" val="1"/>
  <p:tag name="KSO_WM_TEMPLATE_COLOR_TYPE" val="1"/>
  <p:tag name="KSO_WM_SPECIAL_SOURCE" val="bdnull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"/>
</p:tagLst>
</file>

<file path=ppt/tags/tag698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6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04_9*i*1"/>
  <p:tag name="KSO_WM_TEMPLATE_CATEGORY" val="custom"/>
  <p:tag name="KSO_WM_TEMPLATE_INDEX" val="20204504"/>
  <p:tag name="KSO_WM_UNIT_BK_DARK_LIGHT" val="2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04_9*i*2"/>
  <p:tag name="KSO_WM_TEMPLATE_CATEGORY" val="custom"/>
  <p:tag name="KSO_WM_TEMPLATE_INDEX" val="20204504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ISCONTENTSTITLE" val="0"/>
  <p:tag name="KSO_WM_UNIT_BLOCK" val="0"/>
  <p:tag name="KSO_WM_UNIT_SM_LIMIT_TYPE" val="1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9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03.xml><?xml version="1.0" encoding="utf-8"?>
<p:tagLst xmlns:p="http://schemas.openxmlformats.org/presentationml/2006/main">
  <p:tag name="KSO_WM_UNIT_DEFAULT_FONT" val="36;44;4"/>
  <p:tag name="KSO_WM_UNIT_BLOCK" val="0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04_9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内容"/>
</p:tagLst>
</file>

<file path=ppt/tags/tag704.xml><?xml version="1.0" encoding="utf-8"?>
<p:tagLst xmlns:p="http://schemas.openxmlformats.org/presentationml/2006/main">
  <p:tag name="KSO_WM_UNIT_DEFAULT_FONT" val="36;44;4"/>
  <p:tag name="KSO_WM_UNIT_BLOCK" val="0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04_9*a*1"/>
  <p:tag name="KSO_WM_TEMPLATE_CATEGORY" val="custom"/>
  <p:tag name="KSO_WM_TEMPLATE_INDEX" val="20204504"/>
  <p:tag name="KSO_WM_UNIT_LAYERLEVEL" val="1"/>
  <p:tag name="KSO_WM_TAG_VERSION" val="1.0"/>
  <p:tag name="KSO_WM_BEAUTIFY_FLAG" val=""/>
  <p:tag name="KSO_WM_UNIT_PRESET_TEXT" val="单击此处添加大标题内容"/>
</p:tagLst>
</file>

<file path=ppt/tags/tag705.xml><?xml version="1.0" encoding="utf-8"?>
<p:tagLst xmlns:p="http://schemas.openxmlformats.org/presentationml/2006/main"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SLIDE_ID" val="custom20204504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TEMPLATE_CATEGORY" val="custom"/>
  <p:tag name="KSO_WM_TEMPLATE_INDEX" val="20202796"/>
  <p:tag name="KSO_WM_SLIDE_LAYOUT" val="a_d_f_i_k"/>
  <p:tag name="KSO_WM_SLIDE_LAYOUT_CNT" val="1_1_1_1_1"/>
  <p:tag name="KSO_WM_SPECIAL_SOURCE" val="bdnull"/>
</p:tagLst>
</file>

<file path=ppt/tags/tag7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07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6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，以便观者可以准确理解您所传达的信息。"/>
</p:tagLst>
</file>

<file path=ppt/tags/tag708.xml><?xml version="1.0" encoding="utf-8"?>
<p:tagLst xmlns:p="http://schemas.openxmlformats.org/presentationml/2006/main">
  <p:tag name="KSO_WM_UNIT_DEFAULT_FONT" val="40;60;4"/>
  <p:tag name="KSO_WM_UNIT_BLOCK" val="0"/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04_16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添加大标题"/>
</p:tagLst>
</file>

<file path=ppt/tags/tag709.xml><?xml version="1.0" encoding="utf-8"?>
<p:tagLst xmlns:p="http://schemas.openxmlformats.org/presentationml/2006/main">
  <p:tag name="KSO_WM_SLIDE_ID" val="custom20202796_12"/>
  <p:tag name="KSO_WM_TEMPLATE_SUBCATEGORY" val="0"/>
  <p:tag name="KSO_WM_SLIDE_TYPE" val="text"/>
  <p:tag name="KSO_WM_SLIDE_SUBTYPE" val="pureTxt"/>
  <p:tag name="KSO_WM_SLIDE_ITEM_CNT" val="0"/>
  <p:tag name="KSO_WM_SLIDE_INDEX" val="12"/>
  <p:tag name="KSO_WM_SLIDE_SIZE" val="1440*658"/>
  <p:tag name="KSO_WM_SLIDE_POSITION" val="239*210"/>
  <p:tag name="KSO_WM_TAG_VERSION" val="1.0"/>
  <p:tag name="KSO_WM_BEAUTIFY_FLAG" val="#wm#"/>
  <p:tag name="KSO_WM_TEMPLATE_CATEGORY" val="custom"/>
  <p:tag name="KSO_WM_TEMPLATE_INDEX" val="20202796"/>
  <p:tag name="KSO_WM_SLIDE_LAYOUT" val="a_f"/>
  <p:tag name="KSO_WM_SLIDE_LAYOUT_CNT" val="1_1"/>
  <p:tag name="KSO_WM_TEMPLATE_MASTER_TYPE" val="1"/>
  <p:tag name="KSO_WM_TEMPLATE_COLOR_TYPE" val="1"/>
  <p:tag name="KSO_WM_SPECIAL_SOURCE" val="bdnul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2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3"/>
  <p:tag name="KSO_WM_UNIT_COLOR_SCHEME_SHAPE_ID" val="13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2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1"/>
  <p:tag name="KSO_WM_UNIT_COLOR_SCHEME_SHAPE_ID" val="14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2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2_2"/>
  <p:tag name="KSO_WM_UNIT_COLOR_SCHEME_SHAPE_ID" val="12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1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3"/>
  <p:tag name="KSO_WM_UNIT_COLOR_SCHEME_SHAPE_ID" val="9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1"/>
  <p:tag name="KSO_WM_UNIT_COLOR_SCHEME_SHAPE_ID" val="10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1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1_2"/>
  <p:tag name="KSO_WM_UNIT_COLOR_SCHEME_SHAPE_ID" val="8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3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3"/>
  <p:tag name="KSO_WM_UNIT_COLOR_SCHEME_SHAPE_ID" val="24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1"/>
  <p:tag name="KSO_WM_UNIT_COLOR_SCHEME_SHAPE_ID" val="25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3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3_2"/>
  <p:tag name="KSO_WM_UNIT_COLOR_SCHEME_SHAPE_ID" val="23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4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3"/>
  <p:tag name="KSO_WM_UNIT_COLOR_SCHEME_SHAPE_ID" val="19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4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1"/>
  <p:tag name="KSO_WM_UNIT_COLOR_SCHEME_SHAPE_ID" val="20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4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4_2"/>
  <p:tag name="KSO_WM_UNIT_COLOR_SCHEME_SHAPE_ID" val="21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5_3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3"/>
  <p:tag name="KSO_WM_UNIT_COLOR_SCHEME_SHAPE_ID" val="34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1"/>
  <p:tag name="KSO_WM_UNIT_COLOR_SCHEME_SHAPE_ID" val="35"/>
  <p:tag name="KSO_WM_UNIT_COLOR_SCHEME_PARENT_PAGE" val="0_4"/>
  <p:tag name="KSO_WM_UNIT_DIAGRAM_ISNUMVISUAL" val="0"/>
  <p:tag name="KSO_WM_UNIT_DIAGRAM_ISREFERUNIT" val="0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i*1_5_2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i"/>
  <p:tag name="KSO_WM_UNIT_INDEX" val="1_5_2"/>
  <p:tag name="KSO_WM_UNIT_COLOR_SCHEME_SHAPE_ID" val="36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3"/>
  <p:tag name="KSO_WM_UNIT_ID" val="custom20191445_11*m_z*1_3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7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1_1"/>
  <p:tag name="KSO_WM_UNIT_PRESET_TEXT" val="点击此处添加正文。"/>
  <p:tag name="KSO_WM_UNIT_VALUE" val="39"/>
  <p:tag name="KSO_WM_UNIT_COLOR_SCHEME_SHAPE_ID" val="38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28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4"/>
  <p:tag name="KSO_WM_UNIT_TYPE" val="m_h_a"/>
  <p:tag name="KSO_WM_UNIT_INDEX" val="1_1_1"/>
  <p:tag name="KSO_WM_UNIT_ID" val="custom20191445_11*m_h_a*1_1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PRESET_TEXT" val="添加标题"/>
  <p:tag name="KSO_WM_UNIT_VALUE" val="8"/>
  <p:tag name="KSO_WM_UNIT_COLOR_SCHEME_SHAPE_ID" val="39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1"/>
  <p:tag name="KSO_WM_UNIT_ID" val="custom20191445_11*m_z*1_1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3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2"/>
  <p:tag name="KSO_WM_UNIT_ID" val="custom20191445_11*m_z*1_2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5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TYPE" val="m_z"/>
  <p:tag name="KSO_WM_UNIT_INDEX" val="1_4"/>
  <p:tag name="KSO_WM_UNIT_ID" val="custom20191445_11*m_z*1_4"/>
  <p:tag name="KSO_WM_TEMPLATE_CATEGORY" val="custom"/>
  <p:tag name="KSO_WM_TEMPLATE_INDEX" val="20191445"/>
  <p:tag name="KSO_WM_UNIT_LAYERLEVEL" val="1_1"/>
  <p:tag name="KSO_WM_TAG_VERSION" val="1.0"/>
  <p:tag name="KSO_WM_BEAUTIFY_FLAG" val="#wm#"/>
  <p:tag name="KSO_WM_UNIT_COLOR_SCHEME_SHAPE_ID" val="6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5_1"/>
  <p:tag name="KSO_WM_UNIT_PRESET_TEXT" val="点击此处添加正文。"/>
  <p:tag name="KSO_WM_UNIT_VALUE" val="39"/>
  <p:tag name="KSO_WM_UNIT_COLOR_SCHEME_SHAPE_ID" val="44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4"/>
  <p:tag name="KSO_WM_UNIT_TYPE" val="m_h_a"/>
  <p:tag name="KSO_WM_UNIT_INDEX" val="1_5_1"/>
  <p:tag name="KSO_WM_UNIT_ID" val="custom20191445_11*m_h_a*1_5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PRESET_TEXT" val="添加标题"/>
  <p:tag name="KSO_WM_UNIT_VALUE" val="8"/>
  <p:tag name="KSO_WM_UNIT_COLOR_SCHEME_SHAPE_ID" val="45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3_1"/>
  <p:tag name="KSO_WM_UNIT_PRESET_TEXT" val="点击此处添加正文。"/>
  <p:tag name="KSO_WM_UNIT_VALUE" val="39"/>
  <p:tag name="KSO_WM_UNIT_COLOR_SCHEME_SHAPE_ID" val="4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5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4"/>
  <p:tag name="KSO_WM_UNIT_TYPE" val="m_h_a"/>
  <p:tag name="KSO_WM_UNIT_INDEX" val="1_3_1"/>
  <p:tag name="KSO_WM_UNIT_ID" val="custom20191445_11*m_h_a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PRESET_TEXT" val="添加标题"/>
  <p:tag name="KSO_WM_UNIT_VALUE" val="8"/>
  <p:tag name="KSO_WM_UNIT_COLOR_SCHEME_SHAPE_ID" val="42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6.xml><?xml version="1.0" encoding="utf-8"?>
<p:tagLst xmlns:p="http://schemas.openxmlformats.org/presentationml/2006/main">
  <p:tag name="KSO_WM_SLIDE_ID" val="custom20191445_11"/>
  <p:tag name="KSO_WM_SLIDE_ITEM_CNT" val="5"/>
  <p:tag name="KSO_WM_SLIDE_INDEX" val="11"/>
  <p:tag name="KSO_WM_TAG_VERSION" val="1.0"/>
  <p:tag name="KSO_WM_BEAUTIFY_FLAG" val="#wm#"/>
  <p:tag name="KSO_WM_TEMPLATE_CATEGORY" val="custom"/>
  <p:tag name="KSO_WM_TEMPLATE_INDEX" val="20202796"/>
  <p:tag name="KSO_WM_DIAGRAM_GROUP_CODE" val="m1-4"/>
  <p:tag name="KSO_WM_SLIDE_LAYOUT" val="m"/>
  <p:tag name="KSO_WM_SLIDE_LAYOUT_CNT" val="1"/>
  <p:tag name="KSO_WM_SLIDE_TYPE" val="text"/>
  <p:tag name="KSO_WM_SLIDE_SUBTYPE" val="diag"/>
  <p:tag name="KSO_WM_SLIDE_SIZE" val="853.905*331.417"/>
  <p:tag name="KSO_WM_SLIDE_POSITION" val="52.5475*141.485"/>
  <p:tag name="KSO_WM_SLIDE_DIAGTYPE" val="m"/>
  <p:tag name="KSO_WM_SLIDE_COLORSCHEME_VERSION" val="3.2"/>
  <p:tag name="KSO_WM_TEMPLATE_SUBCATEGORY" val="0"/>
  <p:tag name="KSO_WM_SPECIAL_SOURCE" val="bdnull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</p:tagLst>
</file>

<file path=ppt/tags/tag7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38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44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"/>
</p:tagLst>
</file>

<file path=ppt/tags/tag748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7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SPECIAL_SOURCE" val="bdnull"/>
  <p:tag name="KSO_WM_TEMPLATE_CATEGORY" val="custom"/>
  <p:tag name="KSO_WM_TEMPLATE_INDEX" val="20202796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3_1"/>
  <p:tag name="KSO_WM_UNIT_PRESET_TEXT" val="点击此处添加正文。"/>
  <p:tag name="KSO_WM_UNIT_VALUE" val="39"/>
  <p:tag name="KSO_WM_UNIT_COLOR_SCHEME_SHAPE_ID" val="4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DIAGRAM_GROUP_CODE" val="m1-4"/>
  <p:tag name="KSO_WM_UNIT_ID" val="custom20191445_11*m_h_f*1_3_1"/>
  <p:tag name="KSO_WM_TEMPLATE_CATEGORY" val="custom"/>
  <p:tag name="KSO_WM_TEMPLATE_INDEX" val="20191445"/>
  <p:tag name="KSO_WM_UNIT_LAYERLEVEL" val="1_1_1"/>
  <p:tag name="KSO_WM_TAG_VERSION" val="1.0"/>
  <p:tag name="KSO_WM_BEAUTIFY_FLAG" val="#wm#"/>
  <p:tag name="KSO_WM_UNIT_TYPE" val="m_h_f"/>
  <p:tag name="KSO_WM_UNIT_INDEX" val="1_3_1"/>
  <p:tag name="KSO_WM_UNIT_PRESET_TEXT" val="点击此处添加正文。"/>
  <p:tag name="KSO_WM_UNIT_VALUE" val="39"/>
  <p:tag name="KSO_WM_UNIT_COLOR_SCHEME_SHAPE_ID" val="4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"/>
</p:tagLst>
</file>

<file path=ppt/tags/tag758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75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504_20*i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504_20*i*2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USESOURCEFORMAT_APPLY" val="1"/>
</p:tagLst>
</file>

<file path=ppt/tags/tag761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20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762.xml><?xml version="1.0" encoding="utf-8"?>
<p:tagLst xmlns:p="http://schemas.openxmlformats.org/presentationml/2006/main">
  <p:tag name="KSO_WM_UNIT_TEXT_PART_ID_V2" val="d-1-1"/>
  <p:tag name="KSO_WM_UNIT_COLOR_SCHEME_SHAPE_ID" val="33"/>
  <p:tag name="KSO_WM_UNIT_COLOR_SCHEME_PARENT_PAGE" val="0_2"/>
  <p:tag name="KSO_WM_UNIT_ADJUSTLAYOUT_ID" val="33"/>
  <p:tag name="KSO_WM_UNIT_DIAGRAM_MODELTYPE" val="stripeEnum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504_20*l_h_f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祝愿您演讲顺利。"/>
  <p:tag name="KSO_WM_UNIT_TEXT_FILL_FORE_SCHEMECOLOR_INDEX" val="13"/>
  <p:tag name="KSO_WM_UNIT_TEXT_FILL_TYPE" val="1"/>
  <p:tag name="KSO_WM_UNIT_USESOURCEFORMAT_APPLY" val="1"/>
</p:tagLst>
</file>

<file path=ppt/tags/tag763.xml><?xml version="1.0" encoding="utf-8"?>
<p:tagLst xmlns:p="http://schemas.openxmlformats.org/presentationml/2006/main">
  <p:tag name="KSO_WM_UNIT_TEXT_PART_ID_V2" val="d-1-1"/>
  <p:tag name="KSO_WM_UNIT_COLOR_SCHEME_SHAPE_ID" val="35"/>
  <p:tag name="KSO_WM_UNIT_COLOR_SCHEME_PARENT_PAGE" val="0_2"/>
  <p:tag name="KSO_WM_UNIT_ADJUSTLAYOUT_ID" val="35"/>
  <p:tag name="KSO_WM_UNIT_DIAGRAM_MODELTYPE" val="stripeEnum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504_20*l_h_f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祝愿您演讲顺利。"/>
  <p:tag name="KSO_WM_UNIT_TEXT_FILL_FORE_SCHEMECOLOR_INDEX" val="13"/>
  <p:tag name="KSO_WM_UNIT_TEXT_FILL_TYPE" val="1"/>
  <p:tag name="KSO_WM_UNIT_USESOURCEFORMAT_APPLY" val="1"/>
</p:tagLst>
</file>

<file path=ppt/tags/tag764.xml><?xml version="1.0" encoding="utf-8"?>
<p:tagLst xmlns:p="http://schemas.openxmlformats.org/presentationml/2006/main">
  <p:tag name="KSO_WM_UNIT_TEXT_PART_ID_V2" val="d-1-1"/>
  <p:tag name="KSO_WM_UNIT_COLOR_SCHEME_SHAPE_ID" val="36"/>
  <p:tag name="KSO_WM_UNIT_COLOR_SCHEME_PARENT_PAGE" val="0_2"/>
  <p:tag name="KSO_WM_UNIT_ADJUSTLAYOUT_ID" val="36"/>
  <p:tag name="KSO_WM_UNIT_DIAGRAM_MODELTYPE" val="stripeEnum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04504_20*l_h_f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点击此处添加正文，文字是您思想的提炼，请尽量言简意赅的阐述您的观点。祝愿您演讲顺利。"/>
  <p:tag name="KSO_WM_UNIT_TEXT_FILL_FORE_SCHEMECOLOR_INDEX" val="13"/>
  <p:tag name="KSO_WM_UNIT_TEXT_FILL_TYPE" val="1"/>
  <p:tag name="KSO_WM_UNIT_USESOURCEFORMAT_APPLY" val="1"/>
</p:tagLst>
</file>

<file path=ppt/tags/tag765.xml><?xml version="1.0" encoding="utf-8"?>
<p:tagLst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504_20*l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66.xml><?xml version="1.0" encoding="utf-8"?>
<p:tagLst xmlns:p="http://schemas.openxmlformats.org/presentationml/2006/main">
  <p:tag name="KSO_WM_UNIT_COLOR_SCHEME_SHAPE_ID" val="49"/>
  <p:tag name="KSO_WM_UNIT_COLOR_SCHEME_PARENT_PAGE" val="0_2"/>
  <p:tag name="KSO_WM_UNIT_DECOLORIZATION" val="1"/>
  <p:tag name="KSO_WM_UNIT_ADJUSTLAYOUT_ID" val="49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2"/>
  <p:tag name="KSO_WM_UNIT_ID" val="custom20204504_20*l_i*1_2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67.xml><?xml version="1.0" encoding="utf-8"?>
<p:tagLst xmlns:p="http://schemas.openxmlformats.org/presentationml/2006/main">
  <p:tag name="KSO_WM_UNIT_COLOR_SCHEME_SHAPE_ID" val="3"/>
  <p:tag name="KSO_WM_UNIT_COLOR_SCHEME_PARENT_PAGE" val="0_2"/>
  <p:tag name="KSO_WM_UNIT_ADJUSTLAYOUT_ID" val="3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1_2"/>
  <p:tag name="KSO_WM_UNIT_ID" val="custom20204504_20*l_h_i*1_1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8.xml><?xml version="1.0" encoding="utf-8"?>
<p:tagLst xmlns:p="http://schemas.openxmlformats.org/presentationml/2006/main">
  <p:tag name="KSO_WM_UNIT_COLOR_SCHEME_SHAPE_ID" val="47"/>
  <p:tag name="KSO_WM_UNIT_COLOR_SCHEME_PARENT_PAGE" val="0_2"/>
  <p:tag name="KSO_WM_UNIT_ADJUSTLAYOUT_ID" val="47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2_2"/>
  <p:tag name="KSO_WM_UNIT_ID" val="custom20204504_20*l_h_i*1_2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9.xml><?xml version="1.0" encoding="utf-8"?>
<p:tagLst xmlns:p="http://schemas.openxmlformats.org/presentationml/2006/main">
  <p:tag name="KSO_WM_UNIT_COLOR_SCHEME_SHAPE_ID" val="48"/>
  <p:tag name="KSO_WM_UNIT_COLOR_SCHEME_PARENT_PAGE" val="0_2"/>
  <p:tag name="KSO_WM_UNIT_ADJUSTLAYOUT_ID" val="48"/>
  <p:tag name="KSO_WM_UNIT_DECOLORIZATION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c"/>
  <p:tag name="KSO_WM_UNIT_TYPE" val="l_h_i"/>
  <p:tag name="KSO_WM_UNIT_INDEX" val="1_3_2"/>
  <p:tag name="KSO_WM_UNIT_ID" val="custom20204504_20*l_h_i*1_3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504_20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71.xml><?xml version="1.0" encoding="utf-8"?>
<p:tagLst xmlns:p="http://schemas.openxmlformats.org/presentationml/2006/main">
  <p:tag name="KSO_WM_UNIT_COLOR_SCHEME_SHAPE_ID" val="8"/>
  <p:tag name="KSO_WM_UNIT_COLOR_SCHEME_PARENT_PAGE" val="0_2"/>
  <p:tag name="KSO_WM_UNIT_DECOLORIZATION" val="1"/>
  <p:tag name="KSO_WM_UNIT_ADJUSTLAYOUT_ID" val="8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504_20*l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72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20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773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2"/>
  <p:tag name="KSO_WM_UNIT_ADJUSTLAYOUT_ID" val="27"/>
  <p:tag name="KSO_WM_UNIT_DIAGRAM_MODELTYPE" val="stripeEnum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504_20*l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小标题"/>
  <p:tag name="KSO_WM_UNIT_TEXT_FILL_FORE_SCHEMECOLOR_INDEX" val="13"/>
  <p:tag name="KSO_WM_UNIT_TEXT_FILL_TYPE" val="1"/>
  <p:tag name="KSO_WM_UNIT_USESOURCEFORMAT_APPLY" val="1"/>
</p:tagLst>
</file>

<file path=ppt/tags/tag774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504_20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75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COLORSCHEME_VERSION" val="3.2"/>
  <p:tag name="KSO_WM_SLIDE_CONSTRAINT" val="%7b%22slideConstraint%22%3a%7b%22seriesAreas%22%3a%5b%5d%2c%22singleAreas%22%3a%5b%7b%22shapes%22%3a%5b25%5d%2c%22serialConstraintIndex%22%3a-1%2c%22areatextmark%22%3a0%2c%22pictureprocessmark%22%3a0%7d%2c%7b%22shapes%22%3a%5b26%5d%2c%22serialConstraintIndex%22%3a-1%2c%22areatextmark%22%3a0%2c%22pictureprocessmark%22%3a0%7d%2c%7b%22shapes%22%3a%5b28%5d%2c%22serialConstraintIndex%22%3a-1%2c%22areatextmark%22%3a0%2c%22pictureprocessmark%22%3a0%7d%5d%7d%7d"/>
  <p:tag name="KSO_WM_SLIDE_ID" val="custom20204504_20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20"/>
  <p:tag name="KSO_WM_SLIDE_SIZE" val="821.658*372.35"/>
  <p:tag name="KSO_WM_SLIDE_POSITION" val="69.171*130.016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2796"/>
  <p:tag name="KSO_WM_SLIDE_LAYOUT" val="a_l"/>
  <p:tag name="KSO_WM_SLIDE_LAYOUT_CNT" val="1_1"/>
  <p:tag name="KSO_WM_SPECIAL_SOURCE" val="bdnull"/>
</p:tagLst>
</file>

<file path=ppt/tags/tag776.xml><?xml version="1.0" encoding="utf-8"?>
<p:tagLst xmlns:p="http://schemas.openxmlformats.org/presentationml/2006/main">
  <p:tag name="KSO_WM_SPECIAL_SOURCE" val="bdnull"/>
  <p:tag name="KSO_WM_TEMPLATE_CATEGORY" val="custom"/>
  <p:tag name="KSO_WM_TEMPLATE_INDEX" val="20202796"/>
</p:tagLst>
</file>

<file path=ppt/tags/tag7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PECIAL_SOURCE" val="bdnull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81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7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84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7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78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04_15*i*2"/>
  <p:tag name="KSO_WM_TEMPLATE_CATEGORY" val="custom"/>
  <p:tag name="KSO_WM_TEMPLATE_INDEX" val="20204504"/>
  <p:tag name="KSO_WM_UNIT_LAYERLEVEL" val="1"/>
  <p:tag name="KSO_WM_TAG_VERSION" val="1.0"/>
  <p:tag name="KSO_WM_BEAUTIFY_FLAG" val="#wm#"/>
</p:tagLst>
</file>

<file path=ppt/tags/tag78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504_15*i*3"/>
  <p:tag name="KSO_WM_TEMPLATE_CATEGORY" val="custom"/>
  <p:tag name="KSO_WM_TEMPLATE_INDEX" val="20204504"/>
  <p:tag name="KSO_WM_UNIT_LAYERLEVEL" val="1"/>
  <p:tag name="KSO_WM_TAG_VERSION" val="1.0"/>
  <p:tag name="KSO_WM_BEAUTIFY_FLAG" val="#wm#"/>
</p:tagLst>
</file>

<file path=ppt/tags/tag788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789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1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2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3.xml><?xml version="1.0" encoding="utf-8"?>
<p:tagLst xmlns:p="http://schemas.openxmlformats.org/presentationml/2006/main">
  <p:tag name="KSO_WM_UNIT_DEFAULT_FONT" val="14;18;2"/>
  <p:tag name="KSO_WM_UNIT_BLOCK" val="0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04_14*f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…"/>
</p:tagLst>
</file>

<file path=ppt/tags/tag79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4.2},&quot;minSize&quot;:{&quot;size1&quot;:19.2},&quot;maxSize&quot;:{&quot;size1&quot;:45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0.822},&quot;edge&quot;:{&quot;left&quot;:true,&quot;top&quot;:true,&quot;right&quot;:true,&quot;bottom&quot;:false},&quot;backgroundInfo&quot;:[{&quot;type&quot;:&quot;topBottom&quot;,&quot;left&quot;:0.0,&quot;top&quot;:0.0,&quot;right&quot;:0.0,&quot;bottom&quot;:-0.8688097,&quot;leftAbs&quot;:true,&quot;topAbs&quot;:true,&quot;rightAbs&quot;:true,&quot;bottomAbs&quot;:false}]},{&quot;direction&quot;:1,&quot;horizontalAlign&quot;:-1,&quot;verticalAlign&quot;:-1,&quot;type&quot;:0,&quot;diagramDirection&quot;:0,&quot;canSetOverLayout&quot;:0,&quot;isOverLayout&quot;:0,&quot;normalSize&quot;:{&quot;size1&quot;:50.5},&quot;minSize&quot;:{&quot;size1&quot;:34.5},&quot;maxSize&quot;:{&quot;size1&quot;:66.8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26,&quot;right&quot;:0.394,&quot;bottom&quot;:1.682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26,&quot;right&quot;:1.69,&quot;bottom&quot;:1.682},&quot;edge&quot;:{&quot;left&quot;:false,&quot;top&quot;:false,&quot;right&quot;:true,&quot;bottom&quot;:true}}]}]}"/>
  <p:tag name="KSO_WM_SLIDE_CAN_ADD_NAVIGATION" val="1"/>
  <p:tag name="KSO_WM_SLIDE_BACKGROUND" val="[&quot;general&quot;,&quot;topBottom&quot;]"/>
  <p:tag name="KSO_WM_SLIDE_RATIO" val="1.777778"/>
  <p:tag name="KSO_WM_SLIDE_ID" val="custom20204504_15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5"/>
  <p:tag name="KSO_WM_SLIDE_SIZE" val="960*491"/>
  <p:tag name="KSO_WM_SLIDE_POSITION" val="0*0"/>
  <p:tag name="KSO_WM_TAG_VERSION" val="1.0"/>
  <p:tag name="KSO_WM_BEAUTIFY_FLAG" val="#wm#"/>
  <p:tag name="KSO_WM_TEMPLATE_CATEGORY" val="custom"/>
  <p:tag name="KSO_WM_TEMPLATE_INDEX" val="20202796"/>
  <p:tag name="KSO_WM_SLIDE_LAYOUT" val="d_f_i"/>
  <p:tag name="KSO_WM_SLIDE_LAYOUT_CNT" val="2_1_1"/>
  <p:tag name="KSO_WM_SPECIAL_SOURCE" val="bdnull"/>
</p:tagLst>
</file>

<file path=ppt/tags/tag7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796.xml><?xml version="1.0" encoding="utf-8"?>
<p:tagLst xmlns:p="http://schemas.openxmlformats.org/presentationml/2006/main">
  <p:tag name="KSO_WM_TEMPLATE_CATEGORY" val="custom"/>
  <p:tag name="KSO_WM_TEMPLATE_INDEX" val="20202796"/>
  <p:tag name="KSO_WM_TAG_VERSION" val="1.0"/>
  <p:tag name="KSO_WM_SLIDE_ID" val="custom20191445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PECIAL_SOURCE" val="bdnull"/>
</p:tagLst>
</file>

<file path=ppt/tags/tag797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591"/>
  <p:tag name="KSO_WM_UNIT_ID" val="custom20204591_37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98.xml><?xml version="1.0" encoding="utf-8"?>
<p:tagLst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f"/>
  <p:tag name="KSO_WM_UNIT_INDEX" val="1_2_1_1"/>
  <p:tag name="KSO_WM_UNIT_LAYERLEVEL" val="1_1_1_1"/>
  <p:tag name="KSO_WM_TAG_VERSION" val="1.0"/>
  <p:tag name="KSO_WM_BEAUTIFY_FLAG" val="#wm#"/>
  <p:tag name="KSO_WM_UNIT_PRESET_TEXT" val="60%"/>
  <p:tag name="KSO_WM_TEMPLATE_CATEGORY" val="custom"/>
  <p:tag name="KSO_WM_TEMPLATE_INDEX" val="20204591"/>
  <p:tag name="KSO_WM_UNIT_ID" val="custom20204591_37*ε_h_h_f*1_2_1_1"/>
  <p:tag name="KSO_WM_UNIT_SUBTYPE" val="a"/>
  <p:tag name="KSO_WM_UNIT_TEXT_FILL_FORE_SCHEMECOLOR_INDEX" val="6"/>
  <p:tag name="KSO_WM_UNIT_TEXT_FILL_TYPE" val="1"/>
  <p:tag name="KSO_WM_UNIT_USESOURCEFORMAT_APPLY" val="1"/>
</p:tagLst>
</file>

<file path=ppt/tags/tag799.xml><?xml version="1.0" encoding="utf-8"?>
<p:tagLst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f"/>
  <p:tag name="KSO_WM_UNIT_INDEX" val="1_1_1_1"/>
  <p:tag name="KSO_WM_UNIT_LAYERLEVEL" val="1_1_1_1"/>
  <p:tag name="KSO_WM_TAG_VERSION" val="1.0"/>
  <p:tag name="KSO_WM_BEAUTIFY_FLAG" val="#wm#"/>
  <p:tag name="KSO_WM_UNIT_PRESET_TEXT" val="55%"/>
  <p:tag name="KSO_WM_TEMPLATE_CATEGORY" val="custom"/>
  <p:tag name="KSO_WM_TEMPLATE_INDEX" val="20204591"/>
  <p:tag name="KSO_WM_UNIT_ID" val="custom20204591_37*ε_h_h_f*1_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9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9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i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2_2_1"/>
  <p:tag name="KSO_WM_UNIT_FILL_FORE_SCHEMECOLOR_INDEX" val="6"/>
  <p:tag name="KSO_WM_UNIT_FILL_TYPE" val="1"/>
  <p:tag name="KSO_WM_UNIT_USESOURCEFORMAT_APPLY" val="1"/>
</p:tagLst>
</file>

<file path=ppt/tags/tag801.xml><?xml version="1.0" encoding="utf-8"?>
<p:tagLst xmlns:p="http://schemas.openxmlformats.org/presentationml/2006/main"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i"/>
  <p:tag name="KSO_WM_UNIT_INDEX" val="1_1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02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1"/>
  <p:tag name="KSO_WM_UNIT_FILL_FORE_SCHEMECOLOR_INDEX" val="13"/>
  <p:tag name="KSO_WM_UNIT_FILL_TYPE" val="1"/>
  <p:tag name="KSO_WM_UNIT_USESOURCEFORMAT_APPLY" val="1"/>
</p:tagLst>
</file>

<file path=ppt/tags/tag803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2"/>
  <p:tag name="KSO_WM_UNIT_FILL_FORE_SCHEMECOLOR_INDEX" val="13"/>
  <p:tag name="KSO_WM_UNIT_FILL_TYPE" val="1"/>
  <p:tag name="KSO_WM_UNIT_USESOURCEFORMAT_APPLY" val="1"/>
</p:tagLst>
</file>

<file path=ppt/tags/tag804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3"/>
  <p:tag name="KSO_WM_UNIT_FILL_FORE_SCHEMECOLOR_INDEX" val="13"/>
  <p:tag name="KSO_WM_UNIT_FILL_TYPE" val="1"/>
  <p:tag name="KSO_WM_UNIT_USESOURCEFORMAT_APPLY" val="1"/>
</p:tagLst>
</file>

<file path=ppt/tags/tag805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4"/>
  <p:tag name="KSO_WM_UNIT_FILL_FORE_SCHEMECOLOR_INDEX" val="13"/>
  <p:tag name="KSO_WM_UNIT_FILL_TYPE" val="1"/>
  <p:tag name="KSO_WM_UNIT_USESOURCEFORMAT_APPLY" val="1"/>
</p:tagLst>
</file>

<file path=ppt/tags/tag806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07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2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2_2"/>
  <p:tag name="KSO_WM_UNIT_SUBTYPE" val="a"/>
  <p:tag name="KSO_WM_UNIT_TEXT_FILL_FORE_SCHEMECOLOR_INDEX" val="6"/>
  <p:tag name="KSO_WM_UNIT_TEXT_FILL_TYPE" val="1"/>
  <p:tag name="KSO_WM_UNIT_USESOURCEFORMAT_APPLY" val="1"/>
</p:tagLst>
</file>

<file path=ppt/tags/tag808.xml><?xml version="1.0" encoding="utf-8"?>
<p:tagLst xmlns:p="http://schemas.openxmlformats.org/presentationml/2006/main"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i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2_2_1"/>
  <p:tag name="KSO_WM_UNIT_FILL_FORE_SCHEMECOLOR_INDEX" val="6"/>
  <p:tag name="KSO_WM_UNIT_FILL_TYPE" val="1"/>
  <p:tag name="KSO_WM_UNIT_USESOURCEFORMAT_APPLY" val="1"/>
</p:tagLst>
</file>

<file path=ppt/tags/tag809.xml><?xml version="1.0" encoding="utf-8"?>
<p:tagLst xmlns:p="http://schemas.openxmlformats.org/presentationml/2006/main"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i"/>
  <p:tag name="KSO_WM_UNIT_INDEX" val="1_1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1"/>
  <p:tag name="KSO_WM_UNIT_FILL_FORE_SCHEMECOLOR_INDEX" val="13"/>
  <p:tag name="KSO_WM_UNIT_FILL_TYPE" val="1"/>
  <p:tag name="KSO_WM_UNIT_USESOURCEFORMAT_APPLY" val="1"/>
</p:tagLst>
</file>

<file path=ppt/tags/tag811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2"/>
  <p:tag name="KSO_WM_UNIT_FILL_FORE_SCHEMECOLOR_INDEX" val="13"/>
  <p:tag name="KSO_WM_UNIT_FILL_TYPE" val="1"/>
  <p:tag name="KSO_WM_UNIT_USESOURCEFORMAT_APPLY" val="1"/>
</p:tagLst>
</file>

<file path=ppt/tags/tag812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4"/>
  <p:tag name="KSO_WM_UNIT_FILL_FORE_SCHEMECOLOR_INDEX" val="13"/>
  <p:tag name="KSO_WM_UNIT_FILL_TYPE" val="1"/>
  <p:tag name="KSO_WM_UNIT_USESOURCEFORMAT_APPLY" val="1"/>
</p:tagLst>
</file>

<file path=ppt/tags/tag813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4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5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6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7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18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19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820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8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2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MODEL_TYPE" val="numdgm"/>
  <p:tag name="KSO_WM_TEMPLATE_SUBCATEGORY" val="0"/>
  <p:tag name="KSO_WM_SLIDE_TYPE" val="text"/>
  <p:tag name="KSO_WM_SLIDE_SUBTYPE" val="diag"/>
  <p:tag name="KSO_WM_SLIDE_ITEM_CNT" val="2"/>
  <p:tag name="KSO_WM_SLIDE_INDEX" val="37"/>
  <p:tag name="KSO_WM_SLIDE_SIZE" val="827.25*296.491"/>
  <p:tag name="KSO_WM_SLIDE_POSITION" val="55.15*147.79"/>
  <p:tag name="KSO_WM_DIAGRAM_GROUP_CODE" val="ε1-1"/>
  <p:tag name="KSO_WM_SLIDE_DIAGTYPE" val="ε"/>
  <p:tag name="KSO_WM_TAG_VERSION" val="1.0"/>
  <p:tag name="KSO_WM_BEAUTIFY_FLAG" val="#wm#"/>
  <p:tag name="KSO_WM_SLIDE_LAYOUT" val="a_i_h_ε"/>
  <p:tag name="KSO_WM_SLIDE_LAYOUT_CNT" val="1_1_1_1"/>
  <p:tag name="KSO_WM_TEMPLATE_MASTER_TYPE" val="1"/>
  <p:tag name="KSO_WM_TEMPLATE_COLOR_TYPE" val="1"/>
  <p:tag name="KSO_WM_TEMPLATE_CATEGORY" val="custom"/>
  <p:tag name="KSO_WM_TEMPLATE_INDEX" val="20202796"/>
  <p:tag name="KSO_WM_SLIDE_ID" val="custom20204591_37"/>
  <p:tag name="KSO_WM_SPECIAL_SOURCE" val="bdnull"/>
</p:tagLst>
</file>

<file path=ppt/tags/tag8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2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935_1*l_h_i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2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2_2"/>
  <p:tag name="KSO_WM_UNIT_ID" val="diagram20198935_1*l_h_i*1_2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82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935_1*l_h_i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2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1_2"/>
  <p:tag name="KSO_WM_UNIT_ID" val="diagram20198935_1*l_h_i*1_1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828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8935_1*l_h_a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  <p:tag name="KSO_WM_UNIT_USESOURCEFORMAT_APPLY" val="1"/>
</p:tagLst>
</file>

<file path=ppt/tags/tag829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935_1*l_h_f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  <p:tag name="KSO_WM_UNIT_USESOURCEFORMAT_APPLY" val="1"/>
</p:tagLst>
</file>

<file path=ppt/tags/tag831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832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5*i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5*a*1"/>
  <p:tag name="KSO_WM_TEMPLATE_CATEGORY" val="custom"/>
  <p:tag name="KSO_WM_TEMPLATE_INDEX" val="20202796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PRESET_TEXT" val="Part One"/>
  <p:tag name="KSO_WM_UNIT_NOCLEAR" val="0"/>
  <p:tag name="KSO_WM_UNIT_VALUE" val="5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2796_5*e*1"/>
  <p:tag name="KSO_WM_TEMPLATE_CATEGORY" val="custom"/>
  <p:tag name="KSO_WM_TEMPLATE_INDEX" val="20202796"/>
  <p:tag name="KSO_WM_UNIT_LAYERLEVEL" val="1"/>
  <p:tag name="KSO_WM_TAG_VERSION" val="1.0"/>
  <p:tag name="KSO_WM_BEAUTIFY_FLAG" val=""/>
</p:tagLst>
</file>

<file path=ppt/tags/tag836.xml><?xml version="1.0" encoding="utf-8"?>
<p:tagLst xmlns:p="http://schemas.openxmlformats.org/presentationml/2006/main">
  <p:tag name="KSO_WM_SLIDE_ID" val="custom20202796_5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796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PECIAL_SOURCE" val="bdnull"/>
  <p:tag name="KSO_WM_TEMPLATE_MASTER_TYPE" val="1"/>
  <p:tag name="KSO_WM_TEMPLATE_COLOR_TYPE" val="1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custom20204504_24*m_i*1_1"/>
  <p:tag name="KSO_WM_TEMPLATE_CATEGORY" val="custom"/>
  <p:tag name="KSO_WM_TEMPLATE_INDEX" val="20204504"/>
  <p:tag name="KSO_WM_UNIT_LAYERLEVEL" val="1_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838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204504_24*m_h_f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custom20204504_24*m_h_i*1_1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204504_24*m_h_i*1_1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204504_24*m_h_i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204504_24*m_h_a*1_1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43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204504_24*m_h_f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custom20204504_24*m_h_i*1_2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204504_24*m_h_i*1_2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204504_24*m_h_i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204504_24*m_h_a*1_2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48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custom20204504_24*m_h_f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custom20204504_24*m_h_i*1_3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custom20204504_24*m_h_i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custom20204504_24*m_h_i*1_3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custom20204504_24*m_h_a*1_3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53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custom20204504_24*m_h_f*1_4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单击此处添加文本具体内容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custom20204504_24*m_h_i*1_4_3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custom20204504_24*m_h_i*1_4_2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custom20204504_24*m_h_i*1_4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custom20204504_24*m_h_a*1_4_1"/>
  <p:tag name="KSO_WM_TEMPLATE_CATEGORY" val="custom"/>
  <p:tag name="KSO_WM_TEMPLATE_INDEX" val="202045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8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59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ID" val="custom20204504_24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4"/>
  <p:tag name="KSO_WM_SLIDE_INDEX" val="24"/>
  <p:tag name="KSO_WM_SLIDE_SIZE" val="776.953*269.583"/>
  <p:tag name="KSO_WM_SLIDE_POSITION" val="91.4001*135.973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202796"/>
  <p:tag name="KSO_WM_SLIDE_LAYOUT" val="a_m"/>
  <p:tag name="KSO_WM_SLIDE_LAYOUT_CNT" val="1_1"/>
  <p:tag name="KSO_WM_SPECIAL_SOURCE" val="bdnull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796"/>
  <p:tag name="KSO_WM_SPECIAL_SOURCE" val="bdnull"/>
</p:tagLst>
</file>

<file path=ppt/tags/tag8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custom20204504_32*a*1"/>
  <p:tag name="KSO_WM_TEMPLATE_CATEGORY" val="custom"/>
  <p:tag name="KSO_WM_TEMPLATE_INDEX" val="20204504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" val="13"/>
  <p:tag name="KSO_WM_UNIT_TEXT_FILL_TYPE" val="1"/>
  <p:tag name="KSO_WM_UNIT_USESOURCEFORMAT_APPLY" val="1"/>
</p:tagLst>
</file>

<file path=ppt/tags/tag877.xml><?xml version="1.0" encoding="utf-8"?>
<p:tagLst xmlns:p="http://schemas.openxmlformats.org/presentationml/2006/main">
  <p:tag name="KSO_WM_SLIDE_ID" val="custom20202796_7"/>
  <p:tag name="KSO_WM_TEMPLATE_SUBCATEGORY" val="0"/>
  <p:tag name="KSO_WM_SLIDE_TYPE" val="text"/>
  <p:tag name="KSO_WM_SLIDE_SUBTYPE" val="pureTxt"/>
  <p:tag name="KSO_WM_SLIDE_ITEM_CNT" val="0"/>
  <p:tag name="KSO_WM_SLIDE_INDEX" val="7"/>
  <p:tag name="KSO_WM_SLIDE_SIZE" val="1517*696"/>
  <p:tag name="KSO_WM_SLIDE_POSITION" val="201*196"/>
  <p:tag name="KSO_WM_TAG_VERSION" val="1.0"/>
  <p:tag name="KSO_WM_BEAUTIFY_FLAG" val="#wm#"/>
  <p:tag name="KSO_WM_TEMPLATE_CATEGORY" val="custom"/>
  <p:tag name="KSO_WM_TEMPLATE_INDEX" val="20202796"/>
  <p:tag name="KSO_WM_SLIDE_LAYOUT" val="a_f"/>
  <p:tag name="KSO_WM_SLIDE_LAYOUT_CNT" val="1_1"/>
  <p:tag name="KSO_WM_TEMPLATE_MASTER_TYPE" val="1"/>
  <p:tag name="KSO_WM_TEMPLATE_COLOR_TYPE" val="1"/>
  <p:tag name="KSO_WM_SPECIAL_SOURCE" val="bdnull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796_13*i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PRESET_TEXT" val="2020"/>
</p:tagLst>
</file>

<file path=ppt/tags/tag879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6_13*a*1"/>
  <p:tag name="KSO_WM_TEMPLATE_CATEGORY" val="custom"/>
  <p:tag name="KSO_WM_TEMPLATE_INDEX" val="20202796"/>
  <p:tag name="KSO_WM_UNIT_LAYERLEVEL" val="1"/>
  <p:tag name="KSO_WM_TAG_VERSION" val="1.0"/>
  <p:tag name="KSO_WM_BEAUTIFY_FLAG" val="#wm#"/>
  <p:tag name="KSO_WM_UNIT_PRESET_TEXT" val="感谢聆听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SLIDE_ID" val="custom20202796_13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796"/>
  <p:tag name="KSO_WM_SLIDE_TYPE" val="endPage"/>
  <p:tag name="KSO_WM_SLIDE_SUBTYPE" val="pureTxt"/>
  <p:tag name="KSO_WM_SLIDE_LAYOUT" val="a_b"/>
  <p:tag name="KSO_WM_SLIDE_LAYOUT_CNT" val="1_1"/>
  <p:tag name="KSO_WM_TEMPLATE_SUBCATEGORY" val="0"/>
  <p:tag name="KSO_WM_SPECIAL_SOURCE" val="bdnull"/>
  <p:tag name="KSO_WM_TEMPLATE_MASTER_TYPE" val="1"/>
  <p:tag name="KSO_WM_TEMPLATE_COLOR_TYPE" val="1"/>
</p:tagLst>
</file>

<file path=ppt/tags/tag881.xml><?xml version="1.0" encoding="utf-8"?>
<p:tagLst xmlns:p="http://schemas.openxmlformats.org/presentationml/2006/main">
  <p:tag name="KSO_WM_DOC_GUID" val="{ff85fccf-1da5-4160-9284-e964413e9ed0}"/>
  <p:tag name="KSO_WPP_MARK_KEY" val="b767e136-4297-4fc9-ab91-f6ca70ea00eb"/>
  <p:tag name="COMMONDATA" val="eyJoZGlkIjoiMTEwYWMzMWRjMjk0ZDBhNjkyZTRlODEzOWExZjY4M2EifQ=="/>
  <p:tag name="commondata" val="eyJoZGlkIjoiNmE4YWE2NWM2NjkyMzUxOGRkNDNkNjJlMmYxYjJlZDkifQ==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1.1.1.mmmmmmmmmmmmmmmmmmmmmmmmm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EE801C"/>
      </a:accent1>
      <a:accent2>
        <a:srgbClr val="C8A02C"/>
      </a:accent2>
      <a:accent3>
        <a:srgbClr val="A7BD4C"/>
      </a:accent3>
      <a:accent4>
        <a:srgbClr val="84D57D"/>
      </a:accent4>
      <a:accent5>
        <a:srgbClr val="62E7B5"/>
      </a:accent5>
      <a:accent6>
        <a:srgbClr val="50F3E8"/>
      </a:accent6>
      <a:hlink>
        <a:srgbClr val="0000FF"/>
      </a:hlink>
      <a:folHlink>
        <a:srgbClr val="7F007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1.1.1.mmmmmmmmmmmmmmmmmmmmmmmmm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EE801C"/>
      </a:accent1>
      <a:accent2>
        <a:srgbClr val="C8A02C"/>
      </a:accent2>
      <a:accent3>
        <a:srgbClr val="A7BD4C"/>
      </a:accent3>
      <a:accent4>
        <a:srgbClr val="84D57D"/>
      </a:accent4>
      <a:accent5>
        <a:srgbClr val="62E7B5"/>
      </a:accent5>
      <a:accent6>
        <a:srgbClr val="50F3E8"/>
      </a:accent6>
      <a:hlink>
        <a:srgbClr val="0000FF"/>
      </a:hlink>
      <a:folHlink>
        <a:srgbClr val="7F007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1.1.1.mmmmmmmmmmmmmmmmmmmmmmmmm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EE801C"/>
      </a:accent1>
      <a:accent2>
        <a:srgbClr val="C8A02C"/>
      </a:accent2>
      <a:accent3>
        <a:srgbClr val="A7BD4C"/>
      </a:accent3>
      <a:accent4>
        <a:srgbClr val="84D57D"/>
      </a:accent4>
      <a:accent5>
        <a:srgbClr val="62E7B5"/>
      </a:accent5>
      <a:accent6>
        <a:srgbClr val="50F3E8"/>
      </a:accent6>
      <a:hlink>
        <a:srgbClr val="0000FF"/>
      </a:hlink>
      <a:folHlink>
        <a:srgbClr val="7F007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.1.1.mmmmmmmmmmmmmmmmmmmmmmmmm">
    <a:dk1>
      <a:srgbClr val="000000"/>
    </a:dk1>
    <a:lt1>
      <a:srgbClr val="FFFFFF"/>
    </a:lt1>
    <a:dk2>
      <a:srgbClr val="F2F2F2"/>
    </a:dk2>
    <a:lt2>
      <a:srgbClr val="FFFFFF"/>
    </a:lt2>
    <a:accent1>
      <a:srgbClr val="EE801C"/>
    </a:accent1>
    <a:accent2>
      <a:srgbClr val="C8A02C"/>
    </a:accent2>
    <a:accent3>
      <a:srgbClr val="A7BD4C"/>
    </a:accent3>
    <a:accent4>
      <a:srgbClr val="84D57D"/>
    </a:accent4>
    <a:accent5>
      <a:srgbClr val="62E7B5"/>
    </a:accent5>
    <a:accent6>
      <a:srgbClr val="50F3E8"/>
    </a:accent6>
    <a:hlink>
      <a:srgbClr val="0000FF"/>
    </a:hlink>
    <a:folHlink>
      <a:srgbClr val="7F007F"/>
    </a:folHlink>
  </a:clrScheme>
</a:themeOverride>
</file>

<file path=ppt/theme/themeOverride2.xml><?xml version="1.0" encoding="utf-8"?>
<a:themeOverride xmlns:a="http://schemas.openxmlformats.org/drawingml/2006/main">
  <a:clrScheme name="1.1.1.mmmmmmmmmmmmmmmmmmmmmmmmm">
    <a:dk1>
      <a:srgbClr val="000000"/>
    </a:dk1>
    <a:lt1>
      <a:srgbClr val="FFFFFF"/>
    </a:lt1>
    <a:dk2>
      <a:srgbClr val="F2F2F2"/>
    </a:dk2>
    <a:lt2>
      <a:srgbClr val="FFFFFF"/>
    </a:lt2>
    <a:accent1>
      <a:srgbClr val="EE801C"/>
    </a:accent1>
    <a:accent2>
      <a:srgbClr val="C8A02C"/>
    </a:accent2>
    <a:accent3>
      <a:srgbClr val="A7BD4C"/>
    </a:accent3>
    <a:accent4>
      <a:srgbClr val="84D57D"/>
    </a:accent4>
    <a:accent5>
      <a:srgbClr val="62E7B5"/>
    </a:accent5>
    <a:accent6>
      <a:srgbClr val="50F3E8"/>
    </a:accent6>
    <a:hlink>
      <a:srgbClr val="0000FF"/>
    </a:hlink>
    <a:folHlink>
      <a:srgbClr val="7F007F"/>
    </a:folHlink>
  </a:clrScheme>
</a:themeOverride>
</file>

<file path=ppt/theme/themeOverride3.xml><?xml version="1.0" encoding="utf-8"?>
<a:themeOverride xmlns:a="http://schemas.openxmlformats.org/drawingml/2006/main">
  <a:clrScheme name="1.1.1.mmmmmmmmmmmmmmmmmmmmmmmmm">
    <a:dk1>
      <a:srgbClr val="000000"/>
    </a:dk1>
    <a:lt1>
      <a:srgbClr val="FFFFFF"/>
    </a:lt1>
    <a:dk2>
      <a:srgbClr val="F2F2F2"/>
    </a:dk2>
    <a:lt2>
      <a:srgbClr val="FFFFFF"/>
    </a:lt2>
    <a:accent1>
      <a:srgbClr val="EE801C"/>
    </a:accent1>
    <a:accent2>
      <a:srgbClr val="C8A02C"/>
    </a:accent2>
    <a:accent3>
      <a:srgbClr val="A7BD4C"/>
    </a:accent3>
    <a:accent4>
      <a:srgbClr val="84D57D"/>
    </a:accent4>
    <a:accent5>
      <a:srgbClr val="62E7B5"/>
    </a:accent5>
    <a:accent6>
      <a:srgbClr val="50F3E8"/>
    </a:accent6>
    <a:hlink>
      <a:srgbClr val="0000FF"/>
    </a:hlink>
    <a:folHlink>
      <a:srgbClr val="7F00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7601</Words>
  <Application>WPS 演示</Application>
  <PresentationFormat>宽屏</PresentationFormat>
  <Paragraphs>773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汉仪旗黑-85S</vt:lpstr>
      <vt:lpstr>黑体</vt:lpstr>
      <vt:lpstr>华文新魏</vt:lpstr>
      <vt:lpstr>华文琥珀</vt:lpstr>
      <vt:lpstr>华文彩云</vt:lpstr>
      <vt:lpstr>等线</vt:lpstr>
      <vt:lpstr>Wingdings</vt:lpstr>
      <vt:lpstr>文鼎特粗宋简</vt:lpstr>
      <vt:lpstr>Montserrat</vt:lpstr>
      <vt:lpstr>Yu Gothic UI</vt:lpstr>
      <vt:lpstr>Arial Unicode MS</vt:lpstr>
      <vt:lpstr>Calibri</vt:lpstr>
      <vt:lpstr>Cambria Math</vt:lpstr>
      <vt:lpstr>华文中宋</vt:lpstr>
      <vt:lpstr>Segoe UI</vt:lpstr>
      <vt:lpstr>字魂58号-创中黑</vt:lpstr>
      <vt:lpstr>等线 Light</vt:lpstr>
      <vt:lpstr>Office 主题​​</vt:lpstr>
      <vt:lpstr>1_Office 主题​​</vt:lpstr>
      <vt:lpstr>3_Office 主题​​</vt:lpstr>
      <vt:lpstr>4_Office 主题​​</vt:lpstr>
      <vt:lpstr>2_Office 主题​​</vt:lpstr>
      <vt:lpstr>“ForeSight” 预测平台</vt:lpstr>
      <vt:lpstr>PowerPoint 演示文稿</vt:lpstr>
      <vt:lpstr>项目背景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市场分析与痛点挖掘 </vt:lpstr>
      <vt:lpstr>PowerPoint 演示文稿</vt:lpstr>
      <vt:lpstr>PowerPoint 演示文稿</vt:lpstr>
      <vt:lpstr>PowerPoint 演示文稿</vt:lpstr>
      <vt:lpstr>PowerPoint 演示文稿</vt:lpstr>
      <vt:lpstr>项目概述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客户分析</vt:lpstr>
      <vt:lpstr>PowerPoint 演示文稿</vt:lpstr>
      <vt:lpstr>PowerPoint 演示文稿</vt:lpstr>
      <vt:lpstr>商业模式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公司规划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SEVEN</cp:lastModifiedBy>
  <cp:revision>999</cp:revision>
  <dcterms:created xsi:type="dcterms:W3CDTF">2018-06-12T01:15:00Z</dcterms:created>
  <dcterms:modified xsi:type="dcterms:W3CDTF">2023-11-02T03:33:46Z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2052-12.1.0.15712</vt:lpwstr>
  </property>
  <property fmtid="{D5CDD505-2E9C-101B-9397-08002B2CF9AE}" pid="4" name="ICV">
    <vt:lpwstr>5E5676F8851F46BFA4D60EFF6A9301F3</vt:lpwstr>
  </property>
</Properties>
</file>